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Economica"/>
      <p:regular r:id="rId24"/>
      <p:bold r:id="rId25"/>
      <p:italic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4F1DA1F-9AED-4289-B835-31AC4136D6E0}">
  <a:tblStyle styleId="{D4F1DA1F-9AED-4289-B835-31AC4136D6E0}"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Economica-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Economica-italic.fntdata"/><Relationship Id="rId25" Type="http://schemas.openxmlformats.org/officeDocument/2006/relationships/font" Target="fonts/Economica-bold.fntdata"/><Relationship Id="rId28" Type="http://schemas.openxmlformats.org/officeDocument/2006/relationships/font" Target="fonts/OpenSans-regular.fntdata"/><Relationship Id="rId27" Type="http://schemas.openxmlformats.org/officeDocument/2006/relationships/font" Target="fonts/Economica-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f118860cfc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f118860cfc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Evaluate each concept using tools taught in the design courses such as Pugh charts decision matrices, specification tables, more calculations, etc</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Summarize the designs selected that best meets your design space as defined by the Customer Needs and the Engineering Requirements by using engineering numbers to back up the decision as well as a rough CAD of the current state of the design</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Indicate how these designs meets the initial Customer Requirements (top 2-3 concepts compared)</a:t>
            </a: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f118860cfc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f118860cfc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f118860cfc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f118860cfc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f118860cfc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f118860cfc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f118860cfc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f118860cfc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f118860cf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f118860cf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79400" lvl="1" marL="1371600" rtl="0" algn="l">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Thermoelectric generator [1] - 4 ✕ $60 = $240</a:t>
            </a:r>
            <a:endParaRPr sz="800">
              <a:solidFill>
                <a:schemeClr val="dk1"/>
              </a:solidFill>
              <a:latin typeface="Open Sans"/>
              <a:ea typeface="Open Sans"/>
              <a:cs typeface="Open Sans"/>
              <a:sym typeface="Open Sans"/>
            </a:endParaRPr>
          </a:p>
          <a:p>
            <a:pPr indent="-279400" lvl="1" marL="1371600" rtl="0" algn="l">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Solar Film [2] - $280.49</a:t>
            </a:r>
            <a:endParaRPr sz="800">
              <a:solidFill>
                <a:schemeClr val="dk1"/>
              </a:solidFill>
              <a:latin typeface="Open Sans"/>
              <a:ea typeface="Open Sans"/>
              <a:cs typeface="Open Sans"/>
              <a:sym typeface="Open Sans"/>
            </a:endParaRPr>
          </a:p>
          <a:p>
            <a:pPr indent="-279400" lvl="1" marL="1371600" rtl="0" algn="l">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Alternator [3] - $135.99</a:t>
            </a:r>
            <a:endParaRPr sz="800">
              <a:solidFill>
                <a:schemeClr val="dk1"/>
              </a:solidFill>
              <a:latin typeface="Open Sans"/>
              <a:ea typeface="Open Sans"/>
              <a:cs typeface="Open Sans"/>
              <a:sym typeface="Open Sans"/>
            </a:endParaRPr>
          </a:p>
          <a:p>
            <a:pPr indent="-279400" lvl="1" marL="1371600" rtl="0" algn="l">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Power inverter [4] - $259.99</a:t>
            </a:r>
            <a:endParaRPr sz="800">
              <a:solidFill>
                <a:schemeClr val="dk1"/>
              </a:solidFill>
              <a:latin typeface="Open Sans"/>
              <a:ea typeface="Open Sans"/>
              <a:cs typeface="Open Sans"/>
              <a:sym typeface="Open Sans"/>
            </a:endParaRPr>
          </a:p>
          <a:p>
            <a:pPr indent="-279400" lvl="1" marL="1371600" rtl="0" algn="l">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Battery [5] - $92.99</a:t>
            </a:r>
            <a:endParaRPr sz="800">
              <a:solidFill>
                <a:schemeClr val="dk1"/>
              </a:solidFill>
              <a:latin typeface="Open Sans"/>
              <a:ea typeface="Open Sans"/>
              <a:cs typeface="Open Sans"/>
              <a:sym typeface="Open Sans"/>
            </a:endParaRPr>
          </a:p>
          <a:p>
            <a:pPr indent="-279400" lvl="1" marL="1371600" rtl="0" algn="l">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Wire [6] - 15ft ✕ $1.38 = $20.70</a:t>
            </a:r>
            <a:endParaRPr sz="800">
              <a:solidFill>
                <a:schemeClr val="dk1"/>
              </a:solidFill>
              <a:latin typeface="Open Sans"/>
              <a:ea typeface="Open Sans"/>
              <a:cs typeface="Open Sans"/>
              <a:sym typeface="Open Sans"/>
            </a:endParaRPr>
          </a:p>
          <a:p>
            <a:pPr indent="-279400" lvl="0" marL="914400" rtl="0" algn="l">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Total estimated cost : </a:t>
            </a:r>
            <a:r>
              <a:rPr b="1" lang="en" sz="800">
                <a:solidFill>
                  <a:schemeClr val="dk1"/>
                </a:solidFill>
                <a:latin typeface="Open Sans"/>
                <a:ea typeface="Open Sans"/>
                <a:cs typeface="Open Sans"/>
                <a:sym typeface="Open Sans"/>
              </a:rPr>
              <a:t>$1030.16</a:t>
            </a:r>
            <a:endParaRPr sz="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f118860cfc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f118860cfc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f118860cfc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f118860cfc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f118860cfc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f118860cf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Provide a brief but meaningful review / description of the project as a review</a:t>
            </a:r>
            <a:endParaRPr sz="1200">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Present your Functional decomposition (Black Box model and then detailed decomposition model of your team’s choice) and discuss how it helped in your Concept Generation process.</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f5cf0d8216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f5cf0d8216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f607095eb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f607095eb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f5cf0d8216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f5cf0d8216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f118860cfc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f118860cf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Provide a description of how concepts were generated</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Provide an overview of the designs being considered. Do not show all designs, choose a representative sample of the best or most creative. </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As space allows, list advantages/disadvantages of each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f5e15ad4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f5e15ad4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f5e15ad4a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f5e15ad4a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f5e15ad4a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f5e15ad4a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nvSpPr>
        <p:spPr>
          <a:xfrm>
            <a:off x="3044700" y="1363880"/>
            <a:ext cx="3054600" cy="15372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b="1" lang="en" sz="4500">
                <a:solidFill>
                  <a:srgbClr val="000000"/>
                </a:solidFill>
                <a:latin typeface="Economica"/>
                <a:ea typeface="Economica"/>
                <a:cs typeface="Economica"/>
                <a:sym typeface="Economica"/>
              </a:rPr>
              <a:t>EV Moghaddam</a:t>
            </a:r>
            <a:endParaRPr b="1" sz="4500">
              <a:solidFill>
                <a:srgbClr val="000000"/>
              </a:solidFill>
              <a:latin typeface="Economica"/>
              <a:ea typeface="Economica"/>
              <a:cs typeface="Economica"/>
              <a:sym typeface="Economica"/>
            </a:endParaRPr>
          </a:p>
        </p:txBody>
      </p:sp>
      <p:sp>
        <p:nvSpPr>
          <p:cNvPr id="63" name="Google Shape;63;p13"/>
          <p:cNvSpPr txBox="1"/>
          <p:nvPr/>
        </p:nvSpPr>
        <p:spPr>
          <a:xfrm>
            <a:off x="3044700" y="3116580"/>
            <a:ext cx="3054600" cy="7014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None/>
            </a:pPr>
            <a:r>
              <a:rPr lang="en" sz="1712">
                <a:solidFill>
                  <a:srgbClr val="000000"/>
                </a:solidFill>
                <a:latin typeface="Economica"/>
                <a:ea typeface="Economica"/>
                <a:cs typeface="Economica"/>
                <a:sym typeface="Economica"/>
              </a:rPr>
              <a:t>Terrell Blackgoat</a:t>
            </a:r>
            <a:endParaRPr sz="1712">
              <a:solidFill>
                <a:srgbClr val="000000"/>
              </a:solidFill>
              <a:latin typeface="Economica"/>
              <a:ea typeface="Economica"/>
              <a:cs typeface="Economica"/>
              <a:sym typeface="Economica"/>
            </a:endParaRPr>
          </a:p>
          <a:p>
            <a:pPr indent="0" lvl="0" marL="0" rtl="0" algn="ctr">
              <a:lnSpc>
                <a:spcPct val="80000"/>
              </a:lnSpc>
              <a:spcBef>
                <a:spcPts val="0"/>
              </a:spcBef>
              <a:spcAft>
                <a:spcPts val="0"/>
              </a:spcAft>
              <a:buNone/>
            </a:pPr>
            <a:r>
              <a:rPr lang="en" sz="1712">
                <a:solidFill>
                  <a:srgbClr val="000000"/>
                </a:solidFill>
                <a:latin typeface="Economica"/>
                <a:ea typeface="Economica"/>
                <a:cs typeface="Economica"/>
                <a:sym typeface="Economica"/>
              </a:rPr>
              <a:t>Miwa Dawidowicz</a:t>
            </a:r>
            <a:endParaRPr sz="1712">
              <a:solidFill>
                <a:srgbClr val="000000"/>
              </a:solidFill>
              <a:latin typeface="Economica"/>
              <a:ea typeface="Economica"/>
              <a:cs typeface="Economica"/>
              <a:sym typeface="Economica"/>
            </a:endParaRPr>
          </a:p>
          <a:p>
            <a:pPr indent="0" lvl="0" marL="0" rtl="0" algn="ctr">
              <a:lnSpc>
                <a:spcPct val="80000"/>
              </a:lnSpc>
              <a:spcBef>
                <a:spcPts val="0"/>
              </a:spcBef>
              <a:spcAft>
                <a:spcPts val="0"/>
              </a:spcAft>
              <a:buNone/>
            </a:pPr>
            <a:r>
              <a:rPr lang="en" sz="1712">
                <a:solidFill>
                  <a:srgbClr val="000000"/>
                </a:solidFill>
                <a:latin typeface="Economica"/>
                <a:ea typeface="Economica"/>
                <a:cs typeface="Economica"/>
                <a:sym typeface="Economica"/>
              </a:rPr>
              <a:t>Austin Engelbrecht</a:t>
            </a:r>
            <a:endParaRPr sz="1712">
              <a:solidFill>
                <a:srgbClr val="000000"/>
              </a:solidFill>
              <a:latin typeface="Economica"/>
              <a:ea typeface="Economica"/>
              <a:cs typeface="Economica"/>
              <a:sym typeface="Economica"/>
            </a:endParaRPr>
          </a:p>
        </p:txBody>
      </p:sp>
      <p:pic>
        <p:nvPicPr>
          <p:cNvPr id="64" name="Google Shape;64;p13"/>
          <p:cNvPicPr preferRelativeResize="0"/>
          <p:nvPr/>
        </p:nvPicPr>
        <p:blipFill>
          <a:blip r:embed="rId3">
            <a:alphaModFix/>
          </a:blip>
          <a:stretch>
            <a:fillRect/>
          </a:stretch>
        </p:blipFill>
        <p:spPr>
          <a:xfrm>
            <a:off x="5424000" y="3817963"/>
            <a:ext cx="759325" cy="759325"/>
          </a:xfrm>
          <a:prstGeom prst="rect">
            <a:avLst/>
          </a:prstGeom>
          <a:noFill/>
          <a:ln>
            <a:noFill/>
          </a:ln>
        </p:spPr>
      </p:pic>
      <p:sp>
        <p:nvSpPr>
          <p:cNvPr id="65" name="Google Shape;65;p13"/>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10/6/21</a:t>
            </a:r>
            <a:endParaRPr sz="1000">
              <a:latin typeface="Open Sans"/>
              <a:ea typeface="Open Sans"/>
              <a:cs typeface="Open Sans"/>
              <a:sym typeface="Open Sans"/>
            </a:endParaRPr>
          </a:p>
        </p:txBody>
      </p:sp>
      <p:sp>
        <p:nvSpPr>
          <p:cNvPr id="66" name="Google Shape;6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1" lang="en" sz="1300"/>
              <a:t>‹#›</a:t>
            </a:fld>
            <a:endParaRPr b="1" sz="13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311700" y="351750"/>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Concept Evaluation</a:t>
            </a:r>
            <a:endParaRPr/>
          </a:p>
        </p:txBody>
      </p:sp>
      <p:sp>
        <p:nvSpPr>
          <p:cNvPr id="142" name="Google Shape;142;p22"/>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Starting with the designs that were thrown out because of lack of practicality and/or feasibility </a:t>
            </a:r>
            <a:endParaRPr/>
          </a:p>
          <a:p>
            <a:pPr indent="-342900" lvl="0" marL="457200" rtl="0" algn="l">
              <a:spcBef>
                <a:spcPts val="0"/>
              </a:spcBef>
              <a:spcAft>
                <a:spcPts val="0"/>
              </a:spcAft>
              <a:buSzPts val="1800"/>
              <a:buChar char="●"/>
            </a:pPr>
            <a:r>
              <a:rPr lang="en"/>
              <a:t>Next moved on to a pugh chart to decide which designs would be best qualitatively for the team</a:t>
            </a:r>
            <a:endParaRPr/>
          </a:p>
          <a:p>
            <a:pPr indent="-342900" lvl="0" marL="457200" rtl="0" algn="l">
              <a:spcBef>
                <a:spcPts val="0"/>
              </a:spcBef>
              <a:spcAft>
                <a:spcPts val="0"/>
              </a:spcAft>
              <a:buSzPts val="1800"/>
              <a:buChar char="●"/>
            </a:pPr>
            <a:r>
              <a:rPr lang="en"/>
              <a:t>Finally on to a decision matrix to decide which design would work best for our project </a:t>
            </a:r>
            <a:endParaRPr/>
          </a:p>
          <a:p>
            <a:pPr indent="-342900" lvl="0" marL="457200" rtl="0" algn="l">
              <a:spcBef>
                <a:spcPts val="0"/>
              </a:spcBef>
              <a:spcAft>
                <a:spcPts val="0"/>
              </a:spcAft>
              <a:buSzPts val="1800"/>
              <a:buChar char="●"/>
            </a:pPr>
            <a:r>
              <a:rPr lang="en"/>
              <a:t>The final step was to start taking design and perform more mathematical calculations to determine </a:t>
            </a:r>
            <a:r>
              <a:rPr lang="en"/>
              <a:t>which of the individual items were to be chosen in order to maximize performance while keeping below budget </a:t>
            </a:r>
            <a:endParaRPr/>
          </a:p>
        </p:txBody>
      </p:sp>
      <p:sp>
        <p:nvSpPr>
          <p:cNvPr id="143" name="Google Shape;143;p22"/>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10/6/21</a:t>
            </a:r>
            <a:endParaRPr sz="1000">
              <a:latin typeface="Open Sans"/>
              <a:ea typeface="Open Sans"/>
              <a:cs typeface="Open Sans"/>
              <a:sym typeface="Open Sans"/>
            </a:endParaRPr>
          </a:p>
        </p:txBody>
      </p:sp>
      <p:sp>
        <p:nvSpPr>
          <p:cNvPr id="144" name="Google Shape;144;p22"/>
          <p:cNvSpPr txBox="1"/>
          <p:nvPr>
            <p:ph idx="12" type="sldNum"/>
          </p:nvPr>
        </p:nvSpPr>
        <p:spPr>
          <a:xfrm>
            <a:off x="8241547" y="4663225"/>
            <a:ext cx="779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SzPts val="1018"/>
              <a:buNone/>
            </a:pPr>
            <a:r>
              <a:rPr b="1" lang="en" sz="1302"/>
              <a:t>Miwa </a:t>
            </a:r>
            <a:fld id="{00000000-1234-1234-1234-123412341234}" type="slidenum">
              <a:rPr b="1" lang="en" sz="1302"/>
              <a:t>‹#›</a:t>
            </a:fld>
            <a:endParaRPr b="1" sz="1302"/>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rot="1840">
            <a:off x="126375" y="192775"/>
            <a:ext cx="1121100" cy="1194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Pugh Chart</a:t>
            </a:r>
            <a:endParaRPr/>
          </a:p>
        </p:txBody>
      </p:sp>
      <p:graphicFrame>
        <p:nvGraphicFramePr>
          <p:cNvPr id="150" name="Google Shape;150;p23"/>
          <p:cNvGraphicFramePr/>
          <p:nvPr/>
        </p:nvGraphicFramePr>
        <p:xfrm>
          <a:off x="1298900" y="192475"/>
          <a:ext cx="3000000" cy="3000000"/>
        </p:xfrm>
        <a:graphic>
          <a:graphicData uri="http://schemas.openxmlformats.org/drawingml/2006/table">
            <a:tbl>
              <a:tblPr>
                <a:noFill/>
                <a:tableStyleId>{D4F1DA1F-9AED-4289-B835-31AC4136D6E0}</a:tableStyleId>
              </a:tblPr>
              <a:tblGrid>
                <a:gridCol w="2089650"/>
                <a:gridCol w="674400"/>
                <a:gridCol w="674400"/>
                <a:gridCol w="617400"/>
                <a:gridCol w="607900"/>
                <a:gridCol w="655400"/>
                <a:gridCol w="617400"/>
                <a:gridCol w="664875"/>
                <a:gridCol w="655400"/>
              </a:tblGrid>
              <a:tr h="395875">
                <a:tc>
                  <a:txBody>
                    <a:bodyPr/>
                    <a:lstStyle/>
                    <a:p>
                      <a:pPr indent="0" lvl="0" marL="0" rtl="0" algn="ctr">
                        <a:spcBef>
                          <a:spcPts val="0"/>
                        </a:spcBef>
                        <a:spcAft>
                          <a:spcPts val="0"/>
                        </a:spcAft>
                        <a:buNone/>
                      </a:pPr>
                      <a:r>
                        <a:rPr b="1" lang="en" sz="1100"/>
                        <a:t>Engineering Characteristics</a:t>
                      </a:r>
                      <a:endParaRPr b="1" sz="1100"/>
                    </a:p>
                  </a:txBody>
                  <a:tcPr marT="63500" marB="63500" marR="63500" marL="63500">
                    <a:solidFill>
                      <a:srgbClr val="A4C2F4"/>
                    </a:solidFill>
                  </a:tcPr>
                </a:tc>
                <a:tc>
                  <a:txBody>
                    <a:bodyPr/>
                    <a:lstStyle/>
                    <a:p>
                      <a:pPr indent="0" lvl="0" marL="0" rtl="0" algn="ctr">
                        <a:spcBef>
                          <a:spcPts val="0"/>
                        </a:spcBef>
                        <a:spcAft>
                          <a:spcPts val="0"/>
                        </a:spcAft>
                        <a:buNone/>
                      </a:pPr>
                      <a:r>
                        <a:rPr b="1" lang="en" sz="1100"/>
                        <a:t>Weights</a:t>
                      </a:r>
                      <a:endParaRPr b="1" sz="1100"/>
                    </a:p>
                  </a:txBody>
                  <a:tcPr marT="63500" marB="63500" marR="63500" marL="63500">
                    <a:solidFill>
                      <a:srgbClr val="A4C2F4"/>
                    </a:solidFill>
                  </a:tcPr>
                </a:tc>
                <a:tc rowSpan="8">
                  <a:txBody>
                    <a:bodyPr/>
                    <a:lstStyle/>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rPr b="1" lang="en" sz="1100"/>
                        <a:t>Datum</a:t>
                      </a:r>
                      <a:endParaRPr b="1" sz="1100"/>
                    </a:p>
                  </a:txBody>
                  <a:tcPr marT="63500" marB="63500" marR="63500" marL="63500"/>
                </a:tc>
                <a:tc>
                  <a:txBody>
                    <a:bodyPr/>
                    <a:lstStyle/>
                    <a:p>
                      <a:pPr indent="0" lvl="0" marL="0" rtl="0" algn="ctr">
                        <a:spcBef>
                          <a:spcPts val="0"/>
                        </a:spcBef>
                        <a:spcAft>
                          <a:spcPts val="0"/>
                        </a:spcAft>
                        <a:buNone/>
                      </a:pPr>
                      <a:r>
                        <a:rPr b="1" lang="en" sz="1100"/>
                        <a:t>Design 1</a:t>
                      </a:r>
                      <a:endParaRPr b="1" sz="1100"/>
                    </a:p>
                  </a:txBody>
                  <a:tcPr marT="63500" marB="63500" marR="63500" marL="63500">
                    <a:solidFill>
                      <a:srgbClr val="B6D7A8"/>
                    </a:solidFill>
                  </a:tcPr>
                </a:tc>
                <a:tc>
                  <a:txBody>
                    <a:bodyPr/>
                    <a:lstStyle/>
                    <a:p>
                      <a:pPr indent="0" lvl="0" marL="0" rtl="0" algn="ctr">
                        <a:spcBef>
                          <a:spcPts val="0"/>
                        </a:spcBef>
                        <a:spcAft>
                          <a:spcPts val="0"/>
                        </a:spcAft>
                        <a:buNone/>
                      </a:pPr>
                      <a:r>
                        <a:rPr b="1" lang="en" sz="1100"/>
                        <a:t>Design 2</a:t>
                      </a:r>
                      <a:endParaRPr b="1" sz="1100"/>
                    </a:p>
                  </a:txBody>
                  <a:tcPr marT="63500" marB="63500" marR="63500" marL="63500">
                    <a:solidFill>
                      <a:srgbClr val="B6D7A8"/>
                    </a:solidFill>
                  </a:tcPr>
                </a:tc>
                <a:tc>
                  <a:txBody>
                    <a:bodyPr/>
                    <a:lstStyle/>
                    <a:p>
                      <a:pPr indent="0" lvl="0" marL="0" rtl="0" algn="ctr">
                        <a:spcBef>
                          <a:spcPts val="0"/>
                        </a:spcBef>
                        <a:spcAft>
                          <a:spcPts val="0"/>
                        </a:spcAft>
                        <a:buNone/>
                      </a:pPr>
                      <a:r>
                        <a:rPr b="1" lang="en" sz="1100"/>
                        <a:t>Design 3</a:t>
                      </a:r>
                      <a:endParaRPr b="1" sz="1100"/>
                    </a:p>
                  </a:txBody>
                  <a:tcPr marT="63500" marB="63500" marR="63500" marL="63500">
                    <a:solidFill>
                      <a:srgbClr val="B6D7A8"/>
                    </a:solidFill>
                  </a:tcPr>
                </a:tc>
                <a:tc>
                  <a:txBody>
                    <a:bodyPr/>
                    <a:lstStyle/>
                    <a:p>
                      <a:pPr indent="0" lvl="0" marL="0" rtl="0" algn="ctr">
                        <a:spcBef>
                          <a:spcPts val="0"/>
                        </a:spcBef>
                        <a:spcAft>
                          <a:spcPts val="0"/>
                        </a:spcAft>
                        <a:buNone/>
                      </a:pPr>
                      <a:r>
                        <a:rPr b="1" lang="en" sz="1100"/>
                        <a:t>Design 4</a:t>
                      </a:r>
                      <a:endParaRPr b="1" sz="1100"/>
                    </a:p>
                  </a:txBody>
                  <a:tcPr marT="63500" marB="63500" marR="63500" marL="63500">
                    <a:solidFill>
                      <a:srgbClr val="B6D7A8"/>
                    </a:solidFill>
                  </a:tcPr>
                </a:tc>
                <a:tc>
                  <a:txBody>
                    <a:bodyPr/>
                    <a:lstStyle/>
                    <a:p>
                      <a:pPr indent="0" lvl="0" marL="0" rtl="0" algn="ctr">
                        <a:spcBef>
                          <a:spcPts val="0"/>
                        </a:spcBef>
                        <a:spcAft>
                          <a:spcPts val="0"/>
                        </a:spcAft>
                        <a:buNone/>
                      </a:pPr>
                      <a:r>
                        <a:rPr b="1" lang="en" sz="1100"/>
                        <a:t>Design 5</a:t>
                      </a:r>
                      <a:endParaRPr b="1" sz="1100"/>
                    </a:p>
                  </a:txBody>
                  <a:tcPr marT="63500" marB="63500" marR="63500" marL="63500">
                    <a:solidFill>
                      <a:srgbClr val="B6D7A8"/>
                    </a:solidFill>
                  </a:tcPr>
                </a:tc>
                <a:tc>
                  <a:txBody>
                    <a:bodyPr/>
                    <a:lstStyle/>
                    <a:p>
                      <a:pPr indent="0" lvl="0" marL="0" rtl="0" algn="ctr">
                        <a:spcBef>
                          <a:spcPts val="0"/>
                        </a:spcBef>
                        <a:spcAft>
                          <a:spcPts val="0"/>
                        </a:spcAft>
                        <a:buNone/>
                      </a:pPr>
                      <a:r>
                        <a:rPr b="1" lang="en" sz="1100"/>
                        <a:t>Design 6</a:t>
                      </a:r>
                      <a:endParaRPr b="1" sz="1100"/>
                    </a:p>
                  </a:txBody>
                  <a:tcPr marT="63500" marB="63500" marR="63500" marL="63500">
                    <a:solidFill>
                      <a:srgbClr val="B6D7A8"/>
                    </a:solidFill>
                  </a:tcPr>
                </a:tc>
              </a:tr>
              <a:tr h="328650">
                <a:tc>
                  <a:txBody>
                    <a:bodyPr/>
                    <a:lstStyle/>
                    <a:p>
                      <a:pPr indent="0" lvl="0" marL="0" rtl="0" algn="l">
                        <a:spcBef>
                          <a:spcPts val="0"/>
                        </a:spcBef>
                        <a:spcAft>
                          <a:spcPts val="0"/>
                        </a:spcAft>
                        <a:buNone/>
                      </a:pPr>
                      <a:r>
                        <a:rPr lang="en" sz="1100"/>
                        <a:t>Design Weight (&lt;150 lbs)</a:t>
                      </a:r>
                      <a:endParaRPr sz="1100"/>
                    </a:p>
                  </a:txBody>
                  <a:tcPr marT="63500" marB="63500" marR="63500" marL="63500"/>
                </a:tc>
                <a:tc>
                  <a:txBody>
                    <a:bodyPr/>
                    <a:lstStyle/>
                    <a:p>
                      <a:pPr indent="0" lvl="0" marL="0" rtl="0" algn="ctr">
                        <a:spcBef>
                          <a:spcPts val="0"/>
                        </a:spcBef>
                        <a:spcAft>
                          <a:spcPts val="0"/>
                        </a:spcAft>
                        <a:buNone/>
                      </a:pPr>
                      <a:r>
                        <a:rPr lang="en"/>
                        <a:t>6</a:t>
                      </a:r>
                      <a:endParaRPr/>
                    </a:p>
                  </a:txBody>
                  <a:tcPr marT="63500" marB="63500" marR="63500" marL="63500"/>
                </a:tc>
                <a:tc vMerge="1"/>
                <a:tc>
                  <a:txBody>
                    <a:bodyPr/>
                    <a:lstStyle/>
                    <a:p>
                      <a:pPr indent="0" lvl="0" marL="0" rtl="0" algn="ctr">
                        <a:spcBef>
                          <a:spcPts val="0"/>
                        </a:spcBef>
                        <a:spcAft>
                          <a:spcPts val="0"/>
                        </a:spcAft>
                        <a:buNone/>
                      </a:pPr>
                      <a:r>
                        <a:rPr lang="en" sz="1100"/>
                        <a:t>-</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r>
              <a:tr h="328650">
                <a:tc>
                  <a:txBody>
                    <a:bodyPr/>
                    <a:lstStyle/>
                    <a:p>
                      <a:pPr indent="0" lvl="0" marL="0" rtl="0" algn="l">
                        <a:spcBef>
                          <a:spcPts val="0"/>
                        </a:spcBef>
                        <a:spcAft>
                          <a:spcPts val="0"/>
                        </a:spcAft>
                        <a:buNone/>
                      </a:pPr>
                      <a:r>
                        <a:rPr lang="en" sz="1100"/>
                        <a:t>Price (</a:t>
                      </a:r>
                      <a:r>
                        <a:rPr lang="en" sz="1100">
                          <a:highlight>
                            <a:srgbClr val="FFFFFF"/>
                          </a:highlight>
                        </a:rPr>
                        <a:t>≤ $1000)</a:t>
                      </a:r>
                      <a:endParaRPr sz="1100"/>
                    </a:p>
                  </a:txBody>
                  <a:tcPr marT="63500" marB="63500" marR="63500" marL="63500"/>
                </a:tc>
                <a:tc>
                  <a:txBody>
                    <a:bodyPr/>
                    <a:lstStyle/>
                    <a:p>
                      <a:pPr indent="0" lvl="0" marL="0" rtl="0" algn="ctr">
                        <a:spcBef>
                          <a:spcPts val="0"/>
                        </a:spcBef>
                        <a:spcAft>
                          <a:spcPts val="0"/>
                        </a:spcAft>
                        <a:buNone/>
                      </a:pPr>
                      <a:r>
                        <a:rPr lang="en"/>
                        <a:t>5</a:t>
                      </a:r>
                      <a:endParaRPr/>
                    </a:p>
                  </a:txBody>
                  <a:tcPr marT="63500" marB="63500" marR="63500" marL="63500"/>
                </a:tc>
                <a:tc vMerge="1"/>
                <a:tc>
                  <a:txBody>
                    <a:bodyPr/>
                    <a:lstStyle/>
                    <a:p>
                      <a:pPr indent="0" lvl="0" marL="0" rtl="0" algn="ctr">
                        <a:spcBef>
                          <a:spcPts val="0"/>
                        </a:spcBef>
                        <a:spcAft>
                          <a:spcPts val="0"/>
                        </a:spcAft>
                        <a:buNone/>
                      </a:pPr>
                      <a:r>
                        <a:rPr lang="en" sz="1100"/>
                        <a:t>S</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r>
              <a:tr h="328650">
                <a:tc>
                  <a:txBody>
                    <a:bodyPr/>
                    <a:lstStyle/>
                    <a:p>
                      <a:pPr indent="0" lvl="0" marL="0" rtl="0" algn="l">
                        <a:spcBef>
                          <a:spcPts val="0"/>
                        </a:spcBef>
                        <a:spcAft>
                          <a:spcPts val="0"/>
                        </a:spcAft>
                        <a:buNone/>
                      </a:pPr>
                      <a:r>
                        <a:rPr lang="en" sz="1100"/>
                        <a:t>Power (</a:t>
                      </a:r>
                      <a:r>
                        <a:rPr lang="en" sz="1100">
                          <a:highlight>
                            <a:srgbClr val="FFFFFF"/>
                          </a:highlight>
                        </a:rPr>
                        <a:t>≥ 80 Watts)</a:t>
                      </a:r>
                      <a:endParaRPr sz="1100"/>
                    </a:p>
                  </a:txBody>
                  <a:tcPr marT="63500" marB="63500" marR="63500" marL="63500"/>
                </a:tc>
                <a:tc>
                  <a:txBody>
                    <a:bodyPr/>
                    <a:lstStyle/>
                    <a:p>
                      <a:pPr indent="0" lvl="0" marL="0" rtl="0" algn="ctr">
                        <a:spcBef>
                          <a:spcPts val="0"/>
                        </a:spcBef>
                        <a:spcAft>
                          <a:spcPts val="0"/>
                        </a:spcAft>
                        <a:buNone/>
                      </a:pPr>
                      <a:r>
                        <a:rPr lang="en"/>
                        <a:t>9</a:t>
                      </a:r>
                      <a:endParaRPr/>
                    </a:p>
                  </a:txBody>
                  <a:tcPr marT="63500" marB="63500" marR="63500" marL="63500"/>
                </a:tc>
                <a:tc vMerge="1"/>
                <a:tc>
                  <a:txBody>
                    <a:bodyPr/>
                    <a:lstStyle/>
                    <a:p>
                      <a:pPr indent="0" lvl="0" marL="0" rtl="0" algn="ctr">
                        <a:spcBef>
                          <a:spcPts val="0"/>
                        </a:spcBef>
                        <a:spcAft>
                          <a:spcPts val="0"/>
                        </a:spcAft>
                        <a:buNone/>
                      </a:pPr>
                      <a:r>
                        <a:rPr lang="en" sz="1100"/>
                        <a:t>+</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r>
              <a:tr h="328650">
                <a:tc>
                  <a:txBody>
                    <a:bodyPr/>
                    <a:lstStyle/>
                    <a:p>
                      <a:pPr indent="0" lvl="0" marL="0" rtl="0" algn="l">
                        <a:spcBef>
                          <a:spcPts val="0"/>
                        </a:spcBef>
                        <a:spcAft>
                          <a:spcPts val="0"/>
                        </a:spcAft>
                        <a:buNone/>
                      </a:pPr>
                      <a:r>
                        <a:rPr lang="en" sz="1100"/>
                        <a:t>Aesthetically Pleasing</a:t>
                      </a:r>
                      <a:endParaRPr sz="1100"/>
                    </a:p>
                  </a:txBody>
                  <a:tcPr marT="63500" marB="63500" marR="63500" marL="63500"/>
                </a:tc>
                <a:tc>
                  <a:txBody>
                    <a:bodyPr/>
                    <a:lstStyle/>
                    <a:p>
                      <a:pPr indent="0" lvl="0" marL="0" rtl="0" algn="ctr">
                        <a:spcBef>
                          <a:spcPts val="0"/>
                        </a:spcBef>
                        <a:spcAft>
                          <a:spcPts val="0"/>
                        </a:spcAft>
                        <a:buNone/>
                      </a:pPr>
                      <a:r>
                        <a:rPr lang="en"/>
                        <a:t>5</a:t>
                      </a:r>
                      <a:endParaRPr/>
                    </a:p>
                  </a:txBody>
                  <a:tcPr marT="63500" marB="63500" marR="63500" marL="63500"/>
                </a:tc>
                <a:tc vMerge="1"/>
                <a:tc>
                  <a:txBody>
                    <a:bodyPr/>
                    <a:lstStyle/>
                    <a:p>
                      <a:pPr indent="0" lvl="0" marL="0" rtl="0" algn="ctr">
                        <a:spcBef>
                          <a:spcPts val="0"/>
                        </a:spcBef>
                        <a:spcAft>
                          <a:spcPts val="0"/>
                        </a:spcAft>
                        <a:buNone/>
                      </a:pPr>
                      <a:r>
                        <a:rPr lang="en" sz="1100"/>
                        <a:t>+</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r>
              <a:tr h="328650">
                <a:tc>
                  <a:txBody>
                    <a:bodyPr/>
                    <a:lstStyle/>
                    <a:p>
                      <a:pPr indent="0" lvl="0" marL="0" rtl="0" algn="l">
                        <a:spcBef>
                          <a:spcPts val="0"/>
                        </a:spcBef>
                        <a:spcAft>
                          <a:spcPts val="0"/>
                        </a:spcAft>
                        <a:buNone/>
                      </a:pPr>
                      <a:r>
                        <a:rPr lang="en" sz="1100"/>
                        <a:t>Aftermarket Design</a:t>
                      </a:r>
                      <a:endParaRPr sz="1100"/>
                    </a:p>
                  </a:txBody>
                  <a:tcPr marT="63500" marB="63500" marR="63500" marL="63500"/>
                </a:tc>
                <a:tc>
                  <a:txBody>
                    <a:bodyPr/>
                    <a:lstStyle/>
                    <a:p>
                      <a:pPr indent="0" lvl="0" marL="0" rtl="0" algn="ctr">
                        <a:spcBef>
                          <a:spcPts val="0"/>
                        </a:spcBef>
                        <a:spcAft>
                          <a:spcPts val="0"/>
                        </a:spcAft>
                        <a:buNone/>
                      </a:pPr>
                      <a:r>
                        <a:rPr lang="en"/>
                        <a:t>3</a:t>
                      </a:r>
                      <a:endParaRPr/>
                    </a:p>
                  </a:txBody>
                  <a:tcPr marT="63500" marB="63500" marR="63500" marL="63500"/>
                </a:tc>
                <a:tc vMerge="1"/>
                <a:tc>
                  <a:txBody>
                    <a:bodyPr/>
                    <a:lstStyle/>
                    <a:p>
                      <a:pPr indent="0" lvl="0" marL="0" rtl="0" algn="ctr">
                        <a:spcBef>
                          <a:spcPts val="0"/>
                        </a:spcBef>
                        <a:spcAft>
                          <a:spcPts val="0"/>
                        </a:spcAft>
                        <a:buNone/>
                      </a:pPr>
                      <a:r>
                        <a:rPr lang="en" sz="1100"/>
                        <a:t>+</a:t>
                      </a:r>
                      <a:endParaRPr sz="1100"/>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a:t>
                      </a:r>
                      <a:endParaRPr sz="1100"/>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a:t>
                      </a:r>
                      <a:endParaRPr sz="1100"/>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a:t>
                      </a:r>
                      <a:endParaRPr sz="1100"/>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a:t>
                      </a:r>
                      <a:endParaRPr sz="1100"/>
                    </a:p>
                  </a:txBody>
                  <a:tcPr marT="63500" marB="63500" marR="63500" marL="63500"/>
                </a:tc>
                <a:tc>
                  <a:txBody>
                    <a:bodyPr/>
                    <a:lstStyle/>
                    <a:p>
                      <a:pPr indent="0" lvl="0" marL="0" rtl="0" algn="ctr">
                        <a:spcBef>
                          <a:spcPts val="0"/>
                        </a:spcBef>
                        <a:spcAft>
                          <a:spcPts val="0"/>
                        </a:spcAft>
                        <a:buNone/>
                      </a:pPr>
                      <a:r>
                        <a:rPr lang="en" sz="1100"/>
                        <a:t>+</a:t>
                      </a:r>
                      <a:endParaRPr sz="1100"/>
                    </a:p>
                  </a:txBody>
                  <a:tcPr marT="63500" marB="63500" marR="63500" marL="63500"/>
                </a:tc>
              </a:tr>
              <a:tr h="328650">
                <a:tc>
                  <a:txBody>
                    <a:bodyPr/>
                    <a:lstStyle/>
                    <a:p>
                      <a:pPr indent="0" lvl="0" marL="0" rtl="0" algn="l">
                        <a:spcBef>
                          <a:spcPts val="0"/>
                        </a:spcBef>
                        <a:spcAft>
                          <a:spcPts val="0"/>
                        </a:spcAft>
                        <a:buNone/>
                      </a:pPr>
                      <a:r>
                        <a:rPr lang="en" sz="1100"/>
                        <a:t>Three types of Energy Used</a:t>
                      </a:r>
                      <a:endParaRPr sz="1100"/>
                    </a:p>
                  </a:txBody>
                  <a:tcPr marT="63500" marB="63500" marR="63500" marL="63500"/>
                </a:tc>
                <a:tc>
                  <a:txBody>
                    <a:bodyPr/>
                    <a:lstStyle/>
                    <a:p>
                      <a:pPr indent="0" lvl="0" marL="0" rtl="0" algn="ctr">
                        <a:spcBef>
                          <a:spcPts val="0"/>
                        </a:spcBef>
                        <a:spcAft>
                          <a:spcPts val="0"/>
                        </a:spcAft>
                        <a:buNone/>
                      </a:pPr>
                      <a:r>
                        <a:rPr lang="en"/>
                        <a:t>4</a:t>
                      </a:r>
                      <a:endParaRPr/>
                    </a:p>
                  </a:txBody>
                  <a:tcPr marT="63500" marB="63500" marR="63500" marL="63500"/>
                </a:tc>
                <a:tc vMerge="1"/>
                <a:tc>
                  <a:txBody>
                    <a:bodyPr/>
                    <a:lstStyle/>
                    <a:p>
                      <a:pPr indent="0" lvl="0" marL="0" rtl="0" algn="ctr">
                        <a:spcBef>
                          <a:spcPts val="0"/>
                        </a:spcBef>
                        <a:spcAft>
                          <a:spcPts val="0"/>
                        </a:spcAft>
                        <a:buNone/>
                      </a:pPr>
                      <a:r>
                        <a:rPr lang="en" sz="1100"/>
                        <a:t>+</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a:t>
                      </a:r>
                      <a:endParaRPr sz="1100"/>
                    </a:p>
                  </a:txBody>
                  <a:tcPr marT="63500" marB="63500" marR="63500" marL="63500">
                    <a:lnL cap="flat" cmpd="sng" w="12700">
                      <a:solidFill>
                        <a:srgbClr val="000000"/>
                      </a:solidFill>
                      <a:prstDash val="solid"/>
                      <a:round/>
                      <a:headEnd len="sm" w="sm" type="none"/>
                      <a:tailEnd len="sm" w="sm" type="none"/>
                    </a:lnL>
                  </a:tcPr>
                </a:tc>
                <a:tc>
                  <a:txBody>
                    <a:bodyPr/>
                    <a:lstStyle/>
                    <a:p>
                      <a:pPr indent="0" lvl="0" marL="0" rtl="0" algn="ctr">
                        <a:spcBef>
                          <a:spcPts val="0"/>
                        </a:spcBef>
                        <a:spcAft>
                          <a:spcPts val="0"/>
                        </a:spcAft>
                        <a:buNone/>
                      </a:pPr>
                      <a:r>
                        <a:rPr lang="en" sz="1100"/>
                        <a:t>+</a:t>
                      </a:r>
                      <a:endParaRPr sz="1100"/>
                    </a:p>
                  </a:txBody>
                  <a:tcPr marT="63500" marB="63500" marR="63500" marL="63500"/>
                </a:tc>
              </a:tr>
              <a:tr h="291425">
                <a:tc>
                  <a:txBody>
                    <a:bodyPr/>
                    <a:lstStyle/>
                    <a:p>
                      <a:pPr indent="0" lvl="0" marL="0" rtl="0" algn="l">
                        <a:spcBef>
                          <a:spcPts val="0"/>
                        </a:spcBef>
                        <a:spcAft>
                          <a:spcPts val="0"/>
                        </a:spcAft>
                        <a:buNone/>
                      </a:pPr>
                      <a:r>
                        <a:rPr lang="en" sz="1100"/>
                        <a:t>Withstand average road wear</a:t>
                      </a:r>
                      <a:endParaRPr sz="1100"/>
                    </a:p>
                  </a:txBody>
                  <a:tcPr marT="63500" marB="63500" marR="63500" marL="63500"/>
                </a:tc>
                <a:tc>
                  <a:txBody>
                    <a:bodyPr/>
                    <a:lstStyle/>
                    <a:p>
                      <a:pPr indent="0" lvl="0" marL="0" rtl="0" algn="ctr">
                        <a:spcBef>
                          <a:spcPts val="0"/>
                        </a:spcBef>
                        <a:spcAft>
                          <a:spcPts val="0"/>
                        </a:spcAft>
                        <a:buNone/>
                      </a:pPr>
                      <a:r>
                        <a:rPr lang="en" sz="1100"/>
                        <a:t>3</a:t>
                      </a:r>
                      <a:endParaRPr sz="1100"/>
                    </a:p>
                  </a:txBody>
                  <a:tcPr marT="63500" marB="63500" marR="63500" marL="63500"/>
                </a:tc>
                <a:tc vMerge="1"/>
                <a:tc>
                  <a:txBody>
                    <a:bodyPr/>
                    <a:lstStyle/>
                    <a:p>
                      <a:pPr indent="0" lvl="0" marL="0" rtl="0" algn="ctr">
                        <a:spcBef>
                          <a:spcPts val="0"/>
                        </a:spcBef>
                        <a:spcAft>
                          <a:spcPts val="0"/>
                        </a:spcAft>
                        <a:buNone/>
                      </a:pPr>
                      <a:r>
                        <a:rPr lang="en" sz="1100"/>
                        <a:t>+</a:t>
                      </a:r>
                      <a:endParaRPr sz="1100"/>
                    </a:p>
                  </a:txBody>
                  <a:tcPr marT="63500" marB="63500" marR="63500" marL="63500">
                    <a:lnT cap="flat" cmpd="sng" w="12700">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1100"/>
                        <a:t>S</a:t>
                      </a:r>
                      <a:endParaRPr sz="1100"/>
                    </a:p>
                  </a:txBody>
                  <a:tcPr marT="63500" marB="63500" marR="63500" marL="63500">
                    <a:lnT cap="flat" cmpd="sng" w="12700">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1100"/>
                        <a:t>S</a:t>
                      </a:r>
                      <a:endParaRPr sz="1100"/>
                    </a:p>
                  </a:txBody>
                  <a:tcPr marT="63500" marB="63500" marR="63500" marL="63500">
                    <a:lnT cap="flat" cmpd="sng" w="12700">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1100"/>
                        <a:t>S</a:t>
                      </a:r>
                      <a:endParaRPr sz="1100"/>
                    </a:p>
                  </a:txBody>
                  <a:tcPr marT="63500" marB="63500" marR="63500" marL="63500">
                    <a:lnT cap="flat" cmpd="sng" w="12700">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1100"/>
                        <a:t>S</a:t>
                      </a:r>
                      <a:endParaRPr sz="1100"/>
                    </a:p>
                  </a:txBody>
                  <a:tcPr marT="63500" marB="63500" marR="63500" marL="63500"/>
                </a:tc>
                <a:tc>
                  <a:txBody>
                    <a:bodyPr/>
                    <a:lstStyle/>
                    <a:p>
                      <a:pPr indent="0" lvl="0" marL="0" rtl="0" algn="ctr">
                        <a:spcBef>
                          <a:spcPts val="0"/>
                        </a:spcBef>
                        <a:spcAft>
                          <a:spcPts val="0"/>
                        </a:spcAft>
                        <a:buNone/>
                      </a:pPr>
                      <a:r>
                        <a:rPr lang="en" sz="1100"/>
                        <a:t>S</a:t>
                      </a:r>
                      <a:endParaRPr sz="1100"/>
                    </a:p>
                  </a:txBody>
                  <a:tcPr marT="63500" marB="63500" marR="63500" marL="63500"/>
                </a:tc>
              </a:tr>
              <a:tr h="194825">
                <a:tc gridSpan="3">
                  <a:txBody>
                    <a:bodyPr/>
                    <a:lstStyle/>
                    <a:p>
                      <a:pPr indent="0" lvl="0" marL="0" rtl="0" algn="ctr">
                        <a:spcBef>
                          <a:spcPts val="0"/>
                        </a:spcBef>
                        <a:spcAft>
                          <a:spcPts val="0"/>
                        </a:spcAft>
                        <a:buNone/>
                      </a:pPr>
                      <a:r>
                        <a:rPr b="1" lang="en" sz="1100"/>
                        <a:t>Total +</a:t>
                      </a:r>
                      <a:endParaRPr b="1" sz="1100"/>
                    </a:p>
                  </a:txBody>
                  <a:tcPr marT="63500" marB="63500" marR="63500" marL="63500">
                    <a:solidFill>
                      <a:srgbClr val="FFF2CC"/>
                    </a:solidFill>
                  </a:tcPr>
                </a:tc>
                <a:tc hMerge="1"/>
                <a:tc hMerge="1"/>
                <a:tc>
                  <a:txBody>
                    <a:bodyPr/>
                    <a:lstStyle/>
                    <a:p>
                      <a:pPr indent="0" lvl="0" marL="0" rtl="0" algn="ctr">
                        <a:spcBef>
                          <a:spcPts val="0"/>
                        </a:spcBef>
                        <a:spcAft>
                          <a:spcPts val="0"/>
                        </a:spcAft>
                        <a:buNone/>
                      </a:pPr>
                      <a:r>
                        <a:rPr lang="en" sz="1100"/>
                        <a:t>5</a:t>
                      </a:r>
                      <a:endParaRPr sz="1100"/>
                    </a:p>
                  </a:txBody>
                  <a:tcPr marT="63500" marB="63500" marR="63500" marL="63500"/>
                </a:tc>
                <a:tc>
                  <a:txBody>
                    <a:bodyPr/>
                    <a:lstStyle/>
                    <a:p>
                      <a:pPr indent="0" lvl="0" marL="0" rtl="0" algn="ctr">
                        <a:spcBef>
                          <a:spcPts val="0"/>
                        </a:spcBef>
                        <a:spcAft>
                          <a:spcPts val="0"/>
                        </a:spcAft>
                        <a:buNone/>
                      </a:pPr>
                      <a:r>
                        <a:rPr lang="en" sz="1100"/>
                        <a:t>3</a:t>
                      </a:r>
                      <a:endParaRPr sz="1100"/>
                    </a:p>
                  </a:txBody>
                  <a:tcPr marT="63500" marB="63500" marR="63500" marL="63500"/>
                </a:tc>
                <a:tc>
                  <a:txBody>
                    <a:bodyPr/>
                    <a:lstStyle/>
                    <a:p>
                      <a:pPr indent="0" lvl="0" marL="0" rtl="0" algn="ctr">
                        <a:spcBef>
                          <a:spcPts val="0"/>
                        </a:spcBef>
                        <a:spcAft>
                          <a:spcPts val="0"/>
                        </a:spcAft>
                        <a:buNone/>
                      </a:pPr>
                      <a:r>
                        <a:rPr lang="en" sz="1100"/>
                        <a:t>4</a:t>
                      </a:r>
                      <a:endParaRPr sz="1100"/>
                    </a:p>
                  </a:txBody>
                  <a:tcPr marT="63500" marB="63500" marR="63500" marL="63500"/>
                </a:tc>
                <a:tc>
                  <a:txBody>
                    <a:bodyPr/>
                    <a:lstStyle/>
                    <a:p>
                      <a:pPr indent="0" lvl="0" marL="0" rtl="0" algn="ctr">
                        <a:spcBef>
                          <a:spcPts val="0"/>
                        </a:spcBef>
                        <a:spcAft>
                          <a:spcPts val="0"/>
                        </a:spcAft>
                        <a:buNone/>
                      </a:pPr>
                      <a:r>
                        <a:rPr lang="en" sz="1100"/>
                        <a:t>5</a:t>
                      </a:r>
                      <a:endParaRPr sz="1100"/>
                    </a:p>
                  </a:txBody>
                  <a:tcPr marT="63500" marB="63500" marR="63500" marL="63500"/>
                </a:tc>
                <a:tc>
                  <a:txBody>
                    <a:bodyPr/>
                    <a:lstStyle/>
                    <a:p>
                      <a:pPr indent="0" lvl="0" marL="0" rtl="0" algn="ctr">
                        <a:spcBef>
                          <a:spcPts val="0"/>
                        </a:spcBef>
                        <a:spcAft>
                          <a:spcPts val="0"/>
                        </a:spcAft>
                        <a:buNone/>
                      </a:pPr>
                      <a:r>
                        <a:rPr lang="en" sz="1100"/>
                        <a:t>3</a:t>
                      </a:r>
                      <a:endParaRPr sz="1100"/>
                    </a:p>
                  </a:txBody>
                  <a:tcPr marT="63500" marB="63500" marR="63500" marL="63500"/>
                </a:tc>
                <a:tc>
                  <a:txBody>
                    <a:bodyPr/>
                    <a:lstStyle/>
                    <a:p>
                      <a:pPr indent="0" lvl="0" marL="0" rtl="0" algn="ctr">
                        <a:spcBef>
                          <a:spcPts val="0"/>
                        </a:spcBef>
                        <a:spcAft>
                          <a:spcPts val="0"/>
                        </a:spcAft>
                        <a:buNone/>
                      </a:pPr>
                      <a:r>
                        <a:rPr lang="en" sz="1100"/>
                        <a:t>2</a:t>
                      </a:r>
                      <a:endParaRPr sz="1100"/>
                    </a:p>
                  </a:txBody>
                  <a:tcPr marT="63500" marB="63500" marR="63500" marL="63500"/>
                </a:tc>
              </a:tr>
              <a:tr h="291425">
                <a:tc gridSpan="3">
                  <a:txBody>
                    <a:bodyPr/>
                    <a:lstStyle/>
                    <a:p>
                      <a:pPr indent="0" lvl="0" marL="0" rtl="0" algn="ctr">
                        <a:spcBef>
                          <a:spcPts val="0"/>
                        </a:spcBef>
                        <a:spcAft>
                          <a:spcPts val="0"/>
                        </a:spcAft>
                        <a:buNone/>
                      </a:pPr>
                      <a:r>
                        <a:rPr b="1" lang="en" sz="1100"/>
                        <a:t>Total -</a:t>
                      </a:r>
                      <a:endParaRPr b="1" sz="1100"/>
                    </a:p>
                  </a:txBody>
                  <a:tcPr marT="63500" marB="63500" marR="63500" marL="63500">
                    <a:solidFill>
                      <a:srgbClr val="FFF2CC"/>
                    </a:solidFill>
                  </a:tcPr>
                </a:tc>
                <a:tc hMerge="1"/>
                <a:tc hMerge="1"/>
                <a:tc>
                  <a:txBody>
                    <a:bodyPr/>
                    <a:lstStyle/>
                    <a:p>
                      <a:pPr indent="0" lvl="0" marL="0" rtl="0" algn="ctr">
                        <a:spcBef>
                          <a:spcPts val="0"/>
                        </a:spcBef>
                        <a:spcAft>
                          <a:spcPts val="0"/>
                        </a:spcAft>
                        <a:buNone/>
                      </a:pPr>
                      <a:r>
                        <a:rPr lang="en" sz="1100"/>
                        <a:t>1</a:t>
                      </a:r>
                      <a:endParaRPr sz="1100"/>
                    </a:p>
                  </a:txBody>
                  <a:tcPr marT="63500" marB="63500" marR="63500" marL="63500"/>
                </a:tc>
                <a:tc>
                  <a:txBody>
                    <a:bodyPr/>
                    <a:lstStyle/>
                    <a:p>
                      <a:pPr indent="0" lvl="0" marL="0" rtl="0" algn="ctr">
                        <a:spcBef>
                          <a:spcPts val="0"/>
                        </a:spcBef>
                        <a:spcAft>
                          <a:spcPts val="0"/>
                        </a:spcAft>
                        <a:buNone/>
                      </a:pPr>
                      <a:r>
                        <a:rPr lang="en" sz="1100"/>
                        <a:t>3</a:t>
                      </a:r>
                      <a:endParaRPr sz="1100"/>
                    </a:p>
                  </a:txBody>
                  <a:tcPr marT="63500" marB="63500" marR="63500" marL="63500"/>
                </a:tc>
                <a:tc>
                  <a:txBody>
                    <a:bodyPr/>
                    <a:lstStyle/>
                    <a:p>
                      <a:pPr indent="0" lvl="0" marL="0" rtl="0" algn="ctr">
                        <a:spcBef>
                          <a:spcPts val="0"/>
                        </a:spcBef>
                        <a:spcAft>
                          <a:spcPts val="0"/>
                        </a:spcAft>
                        <a:buNone/>
                      </a:pPr>
                      <a:r>
                        <a:rPr lang="en" sz="1100"/>
                        <a:t>2</a:t>
                      </a:r>
                      <a:endParaRPr sz="1100"/>
                    </a:p>
                  </a:txBody>
                  <a:tcPr marT="63500" marB="63500" marR="63500" marL="63500"/>
                </a:tc>
                <a:tc>
                  <a:txBody>
                    <a:bodyPr/>
                    <a:lstStyle/>
                    <a:p>
                      <a:pPr indent="0" lvl="0" marL="0" rtl="0" algn="ctr">
                        <a:spcBef>
                          <a:spcPts val="0"/>
                        </a:spcBef>
                        <a:spcAft>
                          <a:spcPts val="0"/>
                        </a:spcAft>
                        <a:buNone/>
                      </a:pPr>
                      <a:r>
                        <a:rPr lang="en" sz="1100"/>
                        <a:t>1</a:t>
                      </a:r>
                      <a:endParaRPr sz="1100"/>
                    </a:p>
                  </a:txBody>
                  <a:tcPr marT="63500" marB="63500" marR="63500" marL="63500"/>
                </a:tc>
                <a:tc>
                  <a:txBody>
                    <a:bodyPr/>
                    <a:lstStyle/>
                    <a:p>
                      <a:pPr indent="0" lvl="0" marL="0" rtl="0" algn="ctr">
                        <a:spcBef>
                          <a:spcPts val="0"/>
                        </a:spcBef>
                        <a:spcAft>
                          <a:spcPts val="0"/>
                        </a:spcAft>
                        <a:buNone/>
                      </a:pPr>
                      <a:r>
                        <a:rPr lang="en" sz="1100"/>
                        <a:t>3</a:t>
                      </a:r>
                      <a:endParaRPr sz="1100"/>
                    </a:p>
                  </a:txBody>
                  <a:tcPr marT="63500" marB="63500" marR="63500" marL="63500"/>
                </a:tc>
                <a:tc>
                  <a:txBody>
                    <a:bodyPr/>
                    <a:lstStyle/>
                    <a:p>
                      <a:pPr indent="0" lvl="0" marL="0" rtl="0" algn="ctr">
                        <a:spcBef>
                          <a:spcPts val="0"/>
                        </a:spcBef>
                        <a:spcAft>
                          <a:spcPts val="0"/>
                        </a:spcAft>
                        <a:buNone/>
                      </a:pPr>
                      <a:r>
                        <a:rPr lang="en" sz="1100"/>
                        <a:t>4</a:t>
                      </a:r>
                      <a:endParaRPr sz="1100"/>
                    </a:p>
                  </a:txBody>
                  <a:tcPr marT="63500" marB="63500" marR="63500" marL="63500"/>
                </a:tc>
              </a:tr>
              <a:tr h="291425">
                <a:tc gridSpan="3">
                  <a:txBody>
                    <a:bodyPr/>
                    <a:lstStyle/>
                    <a:p>
                      <a:pPr indent="0" lvl="0" marL="0" rtl="0" algn="ctr">
                        <a:spcBef>
                          <a:spcPts val="0"/>
                        </a:spcBef>
                        <a:spcAft>
                          <a:spcPts val="0"/>
                        </a:spcAft>
                        <a:buNone/>
                      </a:pPr>
                      <a:r>
                        <a:rPr b="1" lang="en" sz="1100"/>
                        <a:t>Overall Score</a:t>
                      </a:r>
                      <a:endParaRPr b="1" sz="1100"/>
                    </a:p>
                  </a:txBody>
                  <a:tcPr marT="63500" marB="63500" marR="63500" marL="63500">
                    <a:solidFill>
                      <a:srgbClr val="FFF2CC"/>
                    </a:solidFill>
                  </a:tcPr>
                </a:tc>
                <a:tc hMerge="1"/>
                <a:tc hMerge="1"/>
                <a:tc>
                  <a:txBody>
                    <a:bodyPr/>
                    <a:lstStyle/>
                    <a:p>
                      <a:pPr indent="0" lvl="0" marL="0" rtl="0" algn="ctr">
                        <a:spcBef>
                          <a:spcPts val="0"/>
                        </a:spcBef>
                        <a:spcAft>
                          <a:spcPts val="0"/>
                        </a:spcAft>
                        <a:buNone/>
                      </a:pPr>
                      <a:r>
                        <a:rPr lang="en" sz="1100"/>
                        <a:t>4</a:t>
                      </a:r>
                      <a:endParaRPr sz="1100"/>
                    </a:p>
                  </a:txBody>
                  <a:tcPr marT="63500" marB="63500" marR="63500" marL="63500"/>
                </a:tc>
                <a:tc>
                  <a:txBody>
                    <a:bodyPr/>
                    <a:lstStyle/>
                    <a:p>
                      <a:pPr indent="0" lvl="0" marL="0" rtl="0" algn="ctr">
                        <a:spcBef>
                          <a:spcPts val="0"/>
                        </a:spcBef>
                        <a:spcAft>
                          <a:spcPts val="0"/>
                        </a:spcAft>
                        <a:buNone/>
                      </a:pPr>
                      <a:r>
                        <a:rPr lang="en" sz="1100"/>
                        <a:t>0</a:t>
                      </a:r>
                      <a:endParaRPr sz="1100"/>
                    </a:p>
                  </a:txBody>
                  <a:tcPr marT="63500" marB="63500" marR="63500" marL="63500"/>
                </a:tc>
                <a:tc>
                  <a:txBody>
                    <a:bodyPr/>
                    <a:lstStyle/>
                    <a:p>
                      <a:pPr indent="0" lvl="0" marL="0" rtl="0" algn="ctr">
                        <a:spcBef>
                          <a:spcPts val="0"/>
                        </a:spcBef>
                        <a:spcAft>
                          <a:spcPts val="0"/>
                        </a:spcAft>
                        <a:buNone/>
                      </a:pPr>
                      <a:r>
                        <a:rPr lang="en" sz="1100"/>
                        <a:t>2</a:t>
                      </a:r>
                      <a:endParaRPr sz="1100"/>
                    </a:p>
                  </a:txBody>
                  <a:tcPr marT="63500" marB="63500" marR="63500" marL="63500"/>
                </a:tc>
                <a:tc>
                  <a:txBody>
                    <a:bodyPr/>
                    <a:lstStyle/>
                    <a:p>
                      <a:pPr indent="0" lvl="0" marL="0" rtl="0" algn="ctr">
                        <a:spcBef>
                          <a:spcPts val="0"/>
                        </a:spcBef>
                        <a:spcAft>
                          <a:spcPts val="0"/>
                        </a:spcAft>
                        <a:buNone/>
                      </a:pPr>
                      <a:r>
                        <a:rPr lang="en" sz="1100"/>
                        <a:t>4</a:t>
                      </a:r>
                      <a:endParaRPr sz="1100"/>
                    </a:p>
                  </a:txBody>
                  <a:tcPr marT="63500" marB="63500" marR="63500" marL="63500"/>
                </a:tc>
                <a:tc>
                  <a:txBody>
                    <a:bodyPr/>
                    <a:lstStyle/>
                    <a:p>
                      <a:pPr indent="0" lvl="0" marL="0" rtl="0" algn="ctr">
                        <a:spcBef>
                          <a:spcPts val="0"/>
                        </a:spcBef>
                        <a:spcAft>
                          <a:spcPts val="0"/>
                        </a:spcAft>
                        <a:buNone/>
                      </a:pPr>
                      <a:r>
                        <a:rPr lang="en" sz="1100"/>
                        <a:t>0</a:t>
                      </a:r>
                      <a:endParaRPr sz="1100"/>
                    </a:p>
                  </a:txBody>
                  <a:tcPr marT="63500" marB="63500" marR="63500" marL="63500"/>
                </a:tc>
                <a:tc>
                  <a:txBody>
                    <a:bodyPr/>
                    <a:lstStyle/>
                    <a:p>
                      <a:pPr indent="0" lvl="0" marL="0" rtl="0" algn="ctr">
                        <a:spcBef>
                          <a:spcPts val="0"/>
                        </a:spcBef>
                        <a:spcAft>
                          <a:spcPts val="0"/>
                        </a:spcAft>
                        <a:buNone/>
                      </a:pPr>
                      <a:r>
                        <a:rPr lang="en" sz="1100"/>
                        <a:t>-2</a:t>
                      </a:r>
                      <a:endParaRPr sz="1100"/>
                    </a:p>
                  </a:txBody>
                  <a:tcPr marT="63500" marB="63500" marR="63500" marL="63500"/>
                </a:tc>
              </a:tr>
              <a:tr h="291425">
                <a:tc gridSpan="3">
                  <a:txBody>
                    <a:bodyPr/>
                    <a:lstStyle/>
                    <a:p>
                      <a:pPr indent="0" lvl="0" marL="0" rtl="0" algn="ctr">
                        <a:spcBef>
                          <a:spcPts val="0"/>
                        </a:spcBef>
                        <a:spcAft>
                          <a:spcPts val="0"/>
                        </a:spcAft>
                        <a:buNone/>
                      </a:pPr>
                      <a:r>
                        <a:rPr b="1" lang="en" sz="1100"/>
                        <a:t>Weighted Total +</a:t>
                      </a:r>
                      <a:endParaRPr b="1" sz="1100"/>
                    </a:p>
                  </a:txBody>
                  <a:tcPr marT="63500" marB="63500" marR="63500" marL="63500">
                    <a:solidFill>
                      <a:srgbClr val="FFF2CC"/>
                    </a:solidFill>
                  </a:tcPr>
                </a:tc>
                <a:tc hMerge="1"/>
                <a:tc hMerge="1"/>
                <a:tc>
                  <a:txBody>
                    <a:bodyPr/>
                    <a:lstStyle/>
                    <a:p>
                      <a:pPr indent="0" lvl="0" marL="0" rtl="0" algn="ctr">
                        <a:spcBef>
                          <a:spcPts val="0"/>
                        </a:spcBef>
                        <a:spcAft>
                          <a:spcPts val="0"/>
                        </a:spcAft>
                        <a:buNone/>
                      </a:pPr>
                      <a:r>
                        <a:rPr lang="en" sz="1100"/>
                        <a:t>1.75</a:t>
                      </a:r>
                      <a:endParaRPr sz="1100"/>
                    </a:p>
                  </a:txBody>
                  <a:tcPr marT="63500" marB="63500" marR="63500" marL="63500"/>
                </a:tc>
                <a:tc>
                  <a:txBody>
                    <a:bodyPr/>
                    <a:lstStyle/>
                    <a:p>
                      <a:pPr indent="0" lvl="0" marL="0" rtl="0" algn="ctr">
                        <a:spcBef>
                          <a:spcPts val="0"/>
                        </a:spcBef>
                        <a:spcAft>
                          <a:spcPts val="0"/>
                        </a:spcAft>
                        <a:buNone/>
                      </a:pPr>
                      <a:r>
                        <a:rPr lang="en" sz="1100"/>
                        <a:t>1.05</a:t>
                      </a:r>
                      <a:endParaRPr sz="1100"/>
                    </a:p>
                  </a:txBody>
                  <a:tcPr marT="63500" marB="63500" marR="63500" marL="63500"/>
                </a:tc>
                <a:tc>
                  <a:txBody>
                    <a:bodyPr/>
                    <a:lstStyle/>
                    <a:p>
                      <a:pPr indent="0" lvl="0" marL="0" rtl="0" algn="ctr">
                        <a:spcBef>
                          <a:spcPts val="0"/>
                        </a:spcBef>
                        <a:spcAft>
                          <a:spcPts val="0"/>
                        </a:spcAft>
                        <a:buNone/>
                      </a:pPr>
                      <a:r>
                        <a:rPr lang="en" sz="1100"/>
                        <a:t>1.4</a:t>
                      </a:r>
                      <a:endParaRPr sz="1100"/>
                    </a:p>
                  </a:txBody>
                  <a:tcPr marT="63500" marB="63500" marR="63500" marL="63500"/>
                </a:tc>
                <a:tc>
                  <a:txBody>
                    <a:bodyPr/>
                    <a:lstStyle/>
                    <a:p>
                      <a:pPr indent="0" lvl="0" marL="0" rtl="0" algn="ctr">
                        <a:spcBef>
                          <a:spcPts val="0"/>
                        </a:spcBef>
                        <a:spcAft>
                          <a:spcPts val="0"/>
                        </a:spcAft>
                        <a:buNone/>
                      </a:pPr>
                      <a:r>
                        <a:rPr lang="en" sz="1100"/>
                        <a:t>1.75</a:t>
                      </a:r>
                      <a:endParaRPr sz="1100"/>
                    </a:p>
                  </a:txBody>
                  <a:tcPr marT="63500" marB="63500" marR="63500" marL="63500"/>
                </a:tc>
                <a:tc>
                  <a:txBody>
                    <a:bodyPr/>
                    <a:lstStyle/>
                    <a:p>
                      <a:pPr indent="0" lvl="0" marL="0" rtl="0" algn="ctr">
                        <a:spcBef>
                          <a:spcPts val="0"/>
                        </a:spcBef>
                        <a:spcAft>
                          <a:spcPts val="0"/>
                        </a:spcAft>
                        <a:buNone/>
                      </a:pPr>
                      <a:r>
                        <a:rPr lang="en" sz="1100"/>
                        <a:t>1.05</a:t>
                      </a:r>
                      <a:endParaRPr sz="1100"/>
                    </a:p>
                  </a:txBody>
                  <a:tcPr marT="63500" marB="63500" marR="63500" marL="63500"/>
                </a:tc>
                <a:tc>
                  <a:txBody>
                    <a:bodyPr/>
                    <a:lstStyle/>
                    <a:p>
                      <a:pPr indent="0" lvl="0" marL="0" rtl="0" algn="ctr">
                        <a:spcBef>
                          <a:spcPts val="0"/>
                        </a:spcBef>
                        <a:spcAft>
                          <a:spcPts val="0"/>
                        </a:spcAft>
                        <a:buNone/>
                      </a:pPr>
                      <a:r>
                        <a:rPr lang="en" sz="1100"/>
                        <a:t>0.7</a:t>
                      </a:r>
                      <a:endParaRPr sz="1100"/>
                    </a:p>
                  </a:txBody>
                  <a:tcPr marT="63500" marB="63500" marR="63500" marL="63500"/>
                </a:tc>
              </a:tr>
              <a:tr h="291425">
                <a:tc gridSpan="3">
                  <a:txBody>
                    <a:bodyPr/>
                    <a:lstStyle/>
                    <a:p>
                      <a:pPr indent="0" lvl="0" marL="0" rtl="0" algn="ctr">
                        <a:spcBef>
                          <a:spcPts val="0"/>
                        </a:spcBef>
                        <a:spcAft>
                          <a:spcPts val="0"/>
                        </a:spcAft>
                        <a:buNone/>
                      </a:pPr>
                      <a:r>
                        <a:rPr b="1" lang="en" sz="1100"/>
                        <a:t>Weighted Total -</a:t>
                      </a:r>
                      <a:endParaRPr b="1" sz="1100"/>
                    </a:p>
                  </a:txBody>
                  <a:tcPr marT="63500" marB="63500" marR="63500" marL="63500">
                    <a:solidFill>
                      <a:srgbClr val="FFF2CC"/>
                    </a:solidFill>
                  </a:tcPr>
                </a:tc>
                <a:tc hMerge="1"/>
                <a:tc hMerge="1"/>
                <a:tc>
                  <a:txBody>
                    <a:bodyPr/>
                    <a:lstStyle/>
                    <a:p>
                      <a:pPr indent="0" lvl="0" marL="0" rtl="0" algn="ctr">
                        <a:spcBef>
                          <a:spcPts val="0"/>
                        </a:spcBef>
                        <a:spcAft>
                          <a:spcPts val="0"/>
                        </a:spcAft>
                        <a:buNone/>
                      </a:pPr>
                      <a:r>
                        <a:rPr lang="en" sz="1100"/>
                        <a:t>0.35</a:t>
                      </a:r>
                      <a:endParaRPr sz="1100"/>
                    </a:p>
                  </a:txBody>
                  <a:tcPr marT="63500" marB="63500" marR="63500" marL="63500"/>
                </a:tc>
                <a:tc>
                  <a:txBody>
                    <a:bodyPr/>
                    <a:lstStyle/>
                    <a:p>
                      <a:pPr indent="0" lvl="0" marL="0" rtl="0" algn="ctr">
                        <a:spcBef>
                          <a:spcPts val="0"/>
                        </a:spcBef>
                        <a:spcAft>
                          <a:spcPts val="0"/>
                        </a:spcAft>
                        <a:buNone/>
                      </a:pPr>
                      <a:r>
                        <a:rPr lang="en" sz="1100"/>
                        <a:t>1.05</a:t>
                      </a:r>
                      <a:endParaRPr sz="1100"/>
                    </a:p>
                  </a:txBody>
                  <a:tcPr marT="63500" marB="63500" marR="63500" marL="63500"/>
                </a:tc>
                <a:tc>
                  <a:txBody>
                    <a:bodyPr/>
                    <a:lstStyle/>
                    <a:p>
                      <a:pPr indent="0" lvl="0" marL="0" rtl="0" algn="ctr">
                        <a:spcBef>
                          <a:spcPts val="0"/>
                        </a:spcBef>
                        <a:spcAft>
                          <a:spcPts val="0"/>
                        </a:spcAft>
                        <a:buNone/>
                      </a:pPr>
                      <a:r>
                        <a:rPr lang="en" sz="1100"/>
                        <a:t>0.7</a:t>
                      </a:r>
                      <a:endParaRPr sz="1100"/>
                    </a:p>
                  </a:txBody>
                  <a:tcPr marT="63500" marB="63500" marR="63500" marL="63500"/>
                </a:tc>
                <a:tc>
                  <a:txBody>
                    <a:bodyPr/>
                    <a:lstStyle/>
                    <a:p>
                      <a:pPr indent="0" lvl="0" marL="0" rtl="0" algn="ctr">
                        <a:spcBef>
                          <a:spcPts val="0"/>
                        </a:spcBef>
                        <a:spcAft>
                          <a:spcPts val="0"/>
                        </a:spcAft>
                        <a:buNone/>
                      </a:pPr>
                      <a:r>
                        <a:rPr lang="en" sz="1100"/>
                        <a:t>0.35</a:t>
                      </a:r>
                      <a:endParaRPr sz="1100"/>
                    </a:p>
                  </a:txBody>
                  <a:tcPr marT="63500" marB="63500" marR="63500" marL="63500"/>
                </a:tc>
                <a:tc>
                  <a:txBody>
                    <a:bodyPr/>
                    <a:lstStyle/>
                    <a:p>
                      <a:pPr indent="0" lvl="0" marL="0" rtl="0" algn="ctr">
                        <a:spcBef>
                          <a:spcPts val="0"/>
                        </a:spcBef>
                        <a:spcAft>
                          <a:spcPts val="0"/>
                        </a:spcAft>
                        <a:buNone/>
                      </a:pPr>
                      <a:r>
                        <a:rPr lang="en" sz="1100"/>
                        <a:t>1.05</a:t>
                      </a:r>
                      <a:endParaRPr sz="1100"/>
                    </a:p>
                  </a:txBody>
                  <a:tcPr marT="63500" marB="63500" marR="63500" marL="63500"/>
                </a:tc>
                <a:tc>
                  <a:txBody>
                    <a:bodyPr/>
                    <a:lstStyle/>
                    <a:p>
                      <a:pPr indent="0" lvl="0" marL="0" rtl="0" algn="ctr">
                        <a:spcBef>
                          <a:spcPts val="0"/>
                        </a:spcBef>
                        <a:spcAft>
                          <a:spcPts val="0"/>
                        </a:spcAft>
                        <a:buNone/>
                      </a:pPr>
                      <a:r>
                        <a:rPr lang="en" sz="1100"/>
                        <a:t>-1.4</a:t>
                      </a:r>
                      <a:endParaRPr sz="1100"/>
                    </a:p>
                  </a:txBody>
                  <a:tcPr marT="63500" marB="63500" marR="63500" marL="63500"/>
                </a:tc>
              </a:tr>
              <a:tr h="291425">
                <a:tc gridSpan="3">
                  <a:txBody>
                    <a:bodyPr/>
                    <a:lstStyle/>
                    <a:p>
                      <a:pPr indent="0" lvl="0" marL="0" rtl="0" algn="ctr">
                        <a:spcBef>
                          <a:spcPts val="0"/>
                        </a:spcBef>
                        <a:spcAft>
                          <a:spcPts val="0"/>
                        </a:spcAft>
                        <a:buNone/>
                      </a:pPr>
                      <a:r>
                        <a:rPr b="1" lang="en" sz="1100"/>
                        <a:t>Weighted Overall Score</a:t>
                      </a:r>
                      <a:endParaRPr b="1" sz="1100"/>
                    </a:p>
                  </a:txBody>
                  <a:tcPr marT="63500" marB="63500" marR="63500" marL="63500">
                    <a:solidFill>
                      <a:srgbClr val="FFF2CC"/>
                    </a:solidFill>
                  </a:tcPr>
                </a:tc>
                <a:tc hMerge="1"/>
                <a:tc hMerge="1"/>
                <a:tc>
                  <a:txBody>
                    <a:bodyPr/>
                    <a:lstStyle/>
                    <a:p>
                      <a:pPr indent="0" lvl="0" marL="0" rtl="0" algn="ctr">
                        <a:spcBef>
                          <a:spcPts val="0"/>
                        </a:spcBef>
                        <a:spcAft>
                          <a:spcPts val="0"/>
                        </a:spcAft>
                        <a:buNone/>
                      </a:pPr>
                      <a:r>
                        <a:rPr b="1" lang="en" sz="1100"/>
                        <a:t>1.40</a:t>
                      </a:r>
                      <a:endParaRPr b="1" sz="1100"/>
                    </a:p>
                  </a:txBody>
                  <a:tcPr marT="63500" marB="63500" marR="63500" marL="63500"/>
                </a:tc>
                <a:tc>
                  <a:txBody>
                    <a:bodyPr/>
                    <a:lstStyle/>
                    <a:p>
                      <a:pPr indent="0" lvl="0" marL="0" rtl="0" algn="ctr">
                        <a:spcBef>
                          <a:spcPts val="0"/>
                        </a:spcBef>
                        <a:spcAft>
                          <a:spcPts val="0"/>
                        </a:spcAft>
                        <a:buNone/>
                      </a:pPr>
                      <a:r>
                        <a:rPr b="1" lang="en" sz="1100"/>
                        <a:t>0</a:t>
                      </a:r>
                      <a:endParaRPr b="1" sz="1100"/>
                    </a:p>
                  </a:txBody>
                  <a:tcPr marT="63500" marB="63500" marR="63500" marL="63500"/>
                </a:tc>
                <a:tc>
                  <a:txBody>
                    <a:bodyPr/>
                    <a:lstStyle/>
                    <a:p>
                      <a:pPr indent="0" lvl="0" marL="0" rtl="0" algn="ctr">
                        <a:spcBef>
                          <a:spcPts val="0"/>
                        </a:spcBef>
                        <a:spcAft>
                          <a:spcPts val="0"/>
                        </a:spcAft>
                        <a:buNone/>
                      </a:pPr>
                      <a:r>
                        <a:rPr b="1" lang="en" sz="1100"/>
                        <a:t>0.7</a:t>
                      </a:r>
                      <a:endParaRPr b="1" sz="1100"/>
                    </a:p>
                  </a:txBody>
                  <a:tcPr marT="63500" marB="63500" marR="63500" marL="63500"/>
                </a:tc>
                <a:tc>
                  <a:txBody>
                    <a:bodyPr/>
                    <a:lstStyle/>
                    <a:p>
                      <a:pPr indent="0" lvl="0" marL="0" rtl="0" algn="ctr">
                        <a:spcBef>
                          <a:spcPts val="0"/>
                        </a:spcBef>
                        <a:spcAft>
                          <a:spcPts val="0"/>
                        </a:spcAft>
                        <a:buNone/>
                      </a:pPr>
                      <a:r>
                        <a:rPr b="1" lang="en" sz="1100"/>
                        <a:t>1.40</a:t>
                      </a:r>
                      <a:endParaRPr b="1" sz="1100"/>
                    </a:p>
                  </a:txBody>
                  <a:tcPr marT="63500" marB="63500" marR="63500" marL="63500"/>
                </a:tc>
                <a:tc>
                  <a:txBody>
                    <a:bodyPr/>
                    <a:lstStyle/>
                    <a:p>
                      <a:pPr indent="0" lvl="0" marL="0" rtl="0" algn="ctr">
                        <a:spcBef>
                          <a:spcPts val="0"/>
                        </a:spcBef>
                        <a:spcAft>
                          <a:spcPts val="0"/>
                        </a:spcAft>
                        <a:buNone/>
                      </a:pPr>
                      <a:r>
                        <a:rPr b="1" lang="en" sz="1100"/>
                        <a:t>0</a:t>
                      </a:r>
                      <a:endParaRPr b="1" sz="1100"/>
                    </a:p>
                  </a:txBody>
                  <a:tcPr marT="63500" marB="63500" marR="63500" marL="63500"/>
                </a:tc>
                <a:tc>
                  <a:txBody>
                    <a:bodyPr/>
                    <a:lstStyle/>
                    <a:p>
                      <a:pPr indent="0" lvl="0" marL="0" rtl="0" algn="ctr">
                        <a:spcBef>
                          <a:spcPts val="0"/>
                        </a:spcBef>
                        <a:spcAft>
                          <a:spcPts val="0"/>
                        </a:spcAft>
                        <a:buNone/>
                      </a:pPr>
                      <a:r>
                        <a:rPr b="1" lang="en" sz="1100"/>
                        <a:t>-0.7</a:t>
                      </a:r>
                      <a:endParaRPr b="1" sz="1100"/>
                    </a:p>
                  </a:txBody>
                  <a:tcPr marT="63500" marB="63500" marR="63500" marL="63500"/>
                </a:tc>
              </a:tr>
            </a:tbl>
          </a:graphicData>
        </a:graphic>
      </p:graphicFrame>
      <p:sp>
        <p:nvSpPr>
          <p:cNvPr id="151" name="Google Shape;151;p23"/>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10/6/21</a:t>
            </a:r>
            <a:endParaRPr sz="1000">
              <a:latin typeface="Open Sans"/>
              <a:ea typeface="Open Sans"/>
              <a:cs typeface="Open Sans"/>
              <a:sym typeface="Open Sans"/>
            </a:endParaRPr>
          </a:p>
        </p:txBody>
      </p:sp>
      <p:sp>
        <p:nvSpPr>
          <p:cNvPr id="152" name="Google Shape;152;p23"/>
          <p:cNvSpPr txBox="1"/>
          <p:nvPr>
            <p:ph idx="12" type="sldNum"/>
          </p:nvPr>
        </p:nvSpPr>
        <p:spPr>
          <a:xfrm>
            <a:off x="8474350" y="4663225"/>
            <a:ext cx="6993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rPr b="1" lang="en" sz="1300"/>
              <a:t> Miwa </a:t>
            </a:r>
            <a:fld id="{00000000-1234-1234-1234-123412341234}" type="slidenum">
              <a:rPr b="1" lang="en" sz="1300"/>
              <a:t>‹#›</a:t>
            </a:fld>
            <a:endParaRPr b="1" sz="1300"/>
          </a:p>
        </p:txBody>
      </p:sp>
      <p:sp>
        <p:nvSpPr>
          <p:cNvPr id="153" name="Google Shape;153;p23"/>
          <p:cNvSpPr txBox="1"/>
          <p:nvPr/>
        </p:nvSpPr>
        <p:spPr>
          <a:xfrm>
            <a:off x="126375" y="3443325"/>
            <a:ext cx="1121100" cy="132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100">
                <a:solidFill>
                  <a:schemeClr val="dk1"/>
                </a:solidFill>
              </a:rPr>
              <a:t>Datum: </a:t>
            </a:r>
            <a:r>
              <a:rPr lang="en" sz="1100">
                <a:solidFill>
                  <a:schemeClr val="dk1"/>
                </a:solidFill>
              </a:rPr>
              <a:t>Regenerative Braking System for EV/Hybrid Vehicles </a:t>
            </a:r>
            <a:endParaRPr>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Decision Matrix</a:t>
            </a:r>
            <a:endParaRPr/>
          </a:p>
        </p:txBody>
      </p:sp>
      <p:sp>
        <p:nvSpPr>
          <p:cNvPr id="159" name="Google Shape;159;p24"/>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10/6/21</a:t>
            </a:r>
            <a:endParaRPr sz="1000">
              <a:latin typeface="Open Sans"/>
              <a:ea typeface="Open Sans"/>
              <a:cs typeface="Open Sans"/>
              <a:sym typeface="Open Sans"/>
            </a:endParaRPr>
          </a:p>
        </p:txBody>
      </p:sp>
      <p:sp>
        <p:nvSpPr>
          <p:cNvPr id="160" name="Google Shape;160;p24"/>
          <p:cNvSpPr txBox="1"/>
          <p:nvPr>
            <p:ph idx="12" type="sldNum"/>
          </p:nvPr>
        </p:nvSpPr>
        <p:spPr>
          <a:xfrm>
            <a:off x="8261572" y="4663225"/>
            <a:ext cx="7596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rPr b="1" lang="en" sz="1300"/>
              <a:t>Miwa </a:t>
            </a:r>
            <a:fld id="{00000000-1234-1234-1234-123412341234}" type="slidenum">
              <a:rPr b="1" lang="en" sz="1300"/>
              <a:t>‹#›</a:t>
            </a:fld>
            <a:endParaRPr b="1" sz="1300"/>
          </a:p>
        </p:txBody>
      </p:sp>
      <p:graphicFrame>
        <p:nvGraphicFramePr>
          <p:cNvPr id="161" name="Google Shape;161;p24"/>
          <p:cNvGraphicFramePr/>
          <p:nvPr/>
        </p:nvGraphicFramePr>
        <p:xfrm>
          <a:off x="593250" y="1207400"/>
          <a:ext cx="3000000" cy="3000000"/>
        </p:xfrm>
        <a:graphic>
          <a:graphicData uri="http://schemas.openxmlformats.org/drawingml/2006/table">
            <a:tbl>
              <a:tblPr>
                <a:noFill/>
                <a:tableStyleId>{D4F1DA1F-9AED-4289-B835-31AC4136D6E0}</a:tableStyleId>
              </a:tblPr>
              <a:tblGrid>
                <a:gridCol w="1733400"/>
                <a:gridCol w="826525"/>
                <a:gridCol w="688775"/>
                <a:gridCol w="883925"/>
                <a:gridCol w="883925"/>
                <a:gridCol w="883925"/>
                <a:gridCol w="883925"/>
                <a:gridCol w="883925"/>
              </a:tblGrid>
              <a:tr h="327875">
                <a:tc>
                  <a:txBody>
                    <a:bodyPr/>
                    <a:lstStyle/>
                    <a:p>
                      <a:pPr indent="0" lvl="0" marL="0" rtl="0" algn="ctr">
                        <a:spcBef>
                          <a:spcPts val="0"/>
                        </a:spcBef>
                        <a:spcAft>
                          <a:spcPts val="0"/>
                        </a:spcAft>
                        <a:buNone/>
                      </a:pPr>
                      <a:r>
                        <a:t/>
                      </a:r>
                      <a:endParaRPr sz="1100"/>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tcPr>
                </a:tc>
                <a:tc>
                  <a:txBody>
                    <a:bodyPr/>
                    <a:lstStyle/>
                    <a:p>
                      <a:pPr indent="0" lvl="0" marL="0" rtl="0" algn="ctr">
                        <a:spcBef>
                          <a:spcPts val="0"/>
                        </a:spcBef>
                        <a:spcAft>
                          <a:spcPts val="0"/>
                        </a:spcAft>
                        <a:buNone/>
                      </a:pPr>
                      <a:r>
                        <a:t/>
                      </a:r>
                      <a:endParaRPr sz="1100"/>
                    </a:p>
                  </a:txBody>
                  <a:tcPr marT="63500" marB="63500" marR="63500" marL="63500">
                    <a:lnL cap="flat" cmpd="sng" w="12700">
                      <a:solidFill>
                        <a:srgbClr val="FFFFFF"/>
                      </a:solidFill>
                      <a:prstDash val="solid"/>
                      <a:round/>
                      <a:headEnd len="sm" w="sm" type="none"/>
                      <a:tailEnd len="sm" w="sm" type="none"/>
                    </a:lnL>
                    <a:lnT cap="flat" cmpd="sng" w="12700">
                      <a:solidFill>
                        <a:srgbClr val="FFFFFF"/>
                      </a:solidFill>
                      <a:prstDash val="solid"/>
                      <a:round/>
                      <a:headEnd len="sm" w="sm" type="none"/>
                      <a:tailEnd len="sm" w="sm" type="none"/>
                    </a:lnT>
                  </a:tcPr>
                </a:tc>
                <a:tc gridSpan="2">
                  <a:txBody>
                    <a:bodyPr/>
                    <a:lstStyle/>
                    <a:p>
                      <a:pPr indent="0" lvl="0" marL="0" rtl="0" algn="ctr">
                        <a:spcBef>
                          <a:spcPts val="0"/>
                        </a:spcBef>
                        <a:spcAft>
                          <a:spcPts val="0"/>
                        </a:spcAft>
                        <a:buNone/>
                      </a:pPr>
                      <a:r>
                        <a:rPr b="1" lang="en" sz="1100"/>
                        <a:t>Design 1</a:t>
                      </a:r>
                      <a:endParaRPr b="1" sz="1100"/>
                    </a:p>
                  </a:txBody>
                  <a:tcPr marT="63500" marB="63500" marR="63500" marL="63500">
                    <a:solidFill>
                      <a:srgbClr val="6AA84F"/>
                    </a:solidFill>
                  </a:tcPr>
                </a:tc>
                <a:tc hMerge="1"/>
                <a:tc gridSpan="2">
                  <a:txBody>
                    <a:bodyPr/>
                    <a:lstStyle/>
                    <a:p>
                      <a:pPr indent="0" lvl="0" marL="0" rtl="0" algn="ctr">
                        <a:spcBef>
                          <a:spcPts val="0"/>
                        </a:spcBef>
                        <a:spcAft>
                          <a:spcPts val="0"/>
                        </a:spcAft>
                        <a:buNone/>
                      </a:pPr>
                      <a:r>
                        <a:rPr b="1" lang="en" sz="1100"/>
                        <a:t>Design 3</a:t>
                      </a:r>
                      <a:endParaRPr b="1" sz="1100"/>
                    </a:p>
                  </a:txBody>
                  <a:tcPr marT="63500" marB="63500" marR="63500" marL="63500">
                    <a:solidFill>
                      <a:srgbClr val="6AA84F"/>
                    </a:solidFill>
                  </a:tcPr>
                </a:tc>
                <a:tc hMerge="1"/>
                <a:tc gridSpan="2">
                  <a:txBody>
                    <a:bodyPr/>
                    <a:lstStyle/>
                    <a:p>
                      <a:pPr indent="0" lvl="0" marL="0" rtl="0" algn="ctr">
                        <a:spcBef>
                          <a:spcPts val="0"/>
                        </a:spcBef>
                        <a:spcAft>
                          <a:spcPts val="0"/>
                        </a:spcAft>
                        <a:buNone/>
                      </a:pPr>
                      <a:r>
                        <a:rPr b="1" lang="en" sz="1100"/>
                        <a:t>Design 4</a:t>
                      </a:r>
                      <a:endParaRPr b="1" sz="1100"/>
                    </a:p>
                  </a:txBody>
                  <a:tcPr marT="63500" marB="63500" marR="63500" marL="63500">
                    <a:solidFill>
                      <a:srgbClr val="6AA84F"/>
                    </a:solidFill>
                  </a:tcPr>
                </a:tc>
                <a:tc hMerge="1"/>
              </a:tr>
              <a:tr h="516250">
                <a:tc>
                  <a:txBody>
                    <a:bodyPr/>
                    <a:lstStyle/>
                    <a:p>
                      <a:pPr indent="0" lvl="0" marL="0" rtl="0" algn="ctr">
                        <a:spcBef>
                          <a:spcPts val="0"/>
                        </a:spcBef>
                        <a:spcAft>
                          <a:spcPts val="0"/>
                        </a:spcAft>
                        <a:buNone/>
                      </a:pPr>
                      <a:r>
                        <a:rPr b="1" lang="en" sz="1100"/>
                        <a:t>Criteria </a:t>
                      </a:r>
                      <a:endParaRPr b="1" sz="1100"/>
                    </a:p>
                    <a:p>
                      <a:pPr indent="0" lvl="0" marL="0" rtl="0" algn="ctr">
                        <a:spcBef>
                          <a:spcPts val="0"/>
                        </a:spcBef>
                        <a:spcAft>
                          <a:spcPts val="0"/>
                        </a:spcAft>
                        <a:buNone/>
                      </a:pPr>
                      <a:r>
                        <a:rPr b="1" lang="en" sz="1100"/>
                        <a:t>(Customer Needs)</a:t>
                      </a:r>
                      <a:endParaRPr b="1" sz="1100"/>
                    </a:p>
                  </a:txBody>
                  <a:tcPr marT="63500" marB="63500" marR="63500" marL="63500">
                    <a:solidFill>
                      <a:srgbClr val="6D9EEB"/>
                    </a:solidFill>
                  </a:tcPr>
                </a:tc>
                <a:tc>
                  <a:txBody>
                    <a:bodyPr/>
                    <a:lstStyle/>
                    <a:p>
                      <a:pPr indent="0" lvl="0" marL="0" rtl="0" algn="ctr">
                        <a:spcBef>
                          <a:spcPts val="0"/>
                        </a:spcBef>
                        <a:spcAft>
                          <a:spcPts val="0"/>
                        </a:spcAft>
                        <a:buNone/>
                      </a:pPr>
                      <a:r>
                        <a:rPr b="1" lang="en" sz="1100"/>
                        <a:t>Weights</a:t>
                      </a:r>
                      <a:endParaRPr b="1" sz="1100"/>
                    </a:p>
                    <a:p>
                      <a:pPr indent="0" lvl="0" marL="0" rtl="0" algn="ctr">
                        <a:spcBef>
                          <a:spcPts val="0"/>
                        </a:spcBef>
                        <a:spcAft>
                          <a:spcPts val="0"/>
                        </a:spcAft>
                        <a:buNone/>
                      </a:pPr>
                      <a:r>
                        <a:rPr b="1" lang="en" sz="1100"/>
                        <a:t>(%)</a:t>
                      </a:r>
                      <a:endParaRPr b="1" sz="1100"/>
                    </a:p>
                  </a:txBody>
                  <a:tcPr marT="63500" marB="63500" marR="63500" marL="63500">
                    <a:solidFill>
                      <a:srgbClr val="F1C232"/>
                    </a:solidFill>
                  </a:tcPr>
                </a:tc>
                <a:tc>
                  <a:txBody>
                    <a:bodyPr/>
                    <a:lstStyle/>
                    <a:p>
                      <a:pPr indent="0" lvl="0" marL="0" rtl="0" algn="ctr">
                        <a:spcBef>
                          <a:spcPts val="0"/>
                        </a:spcBef>
                        <a:spcAft>
                          <a:spcPts val="0"/>
                        </a:spcAft>
                        <a:buNone/>
                      </a:pPr>
                      <a:r>
                        <a:rPr lang="en" sz="1100"/>
                        <a:t>Score</a:t>
                      </a:r>
                      <a:endParaRPr sz="1100"/>
                    </a:p>
                  </a:txBody>
                  <a:tcPr marT="63500" marB="63500" marR="63500" marL="63500"/>
                </a:tc>
                <a:tc>
                  <a:txBody>
                    <a:bodyPr/>
                    <a:lstStyle/>
                    <a:p>
                      <a:pPr indent="0" lvl="0" marL="0" rtl="0" algn="ctr">
                        <a:spcBef>
                          <a:spcPts val="0"/>
                        </a:spcBef>
                        <a:spcAft>
                          <a:spcPts val="0"/>
                        </a:spcAft>
                        <a:buNone/>
                      </a:pPr>
                      <a:r>
                        <a:rPr lang="en" sz="1100"/>
                        <a:t>Weight Score</a:t>
                      </a:r>
                      <a:endParaRPr sz="1100"/>
                    </a:p>
                  </a:txBody>
                  <a:tcPr marT="63500" marB="63500" marR="63500" marL="63500"/>
                </a:tc>
                <a:tc>
                  <a:txBody>
                    <a:bodyPr/>
                    <a:lstStyle/>
                    <a:p>
                      <a:pPr indent="0" lvl="0" marL="0" rtl="0" algn="ctr">
                        <a:spcBef>
                          <a:spcPts val="0"/>
                        </a:spcBef>
                        <a:spcAft>
                          <a:spcPts val="0"/>
                        </a:spcAft>
                        <a:buNone/>
                      </a:pPr>
                      <a:r>
                        <a:rPr lang="en" sz="1100"/>
                        <a:t>Score</a:t>
                      </a:r>
                      <a:endParaRPr sz="1100"/>
                    </a:p>
                  </a:txBody>
                  <a:tcPr marT="63500" marB="63500" marR="63500" marL="63500"/>
                </a:tc>
                <a:tc>
                  <a:txBody>
                    <a:bodyPr/>
                    <a:lstStyle/>
                    <a:p>
                      <a:pPr indent="0" lvl="0" marL="0" rtl="0" algn="ctr">
                        <a:spcBef>
                          <a:spcPts val="0"/>
                        </a:spcBef>
                        <a:spcAft>
                          <a:spcPts val="0"/>
                        </a:spcAft>
                        <a:buNone/>
                      </a:pPr>
                      <a:r>
                        <a:rPr lang="en" sz="1100"/>
                        <a:t>Weight</a:t>
                      </a:r>
                      <a:endParaRPr sz="1100"/>
                    </a:p>
                  </a:txBody>
                  <a:tcPr marT="63500" marB="63500" marR="63500" marL="63500"/>
                </a:tc>
                <a:tc>
                  <a:txBody>
                    <a:bodyPr/>
                    <a:lstStyle/>
                    <a:p>
                      <a:pPr indent="0" lvl="0" marL="0" rtl="0" algn="ctr">
                        <a:spcBef>
                          <a:spcPts val="0"/>
                        </a:spcBef>
                        <a:spcAft>
                          <a:spcPts val="0"/>
                        </a:spcAft>
                        <a:buNone/>
                      </a:pPr>
                      <a:r>
                        <a:rPr lang="en" sz="1100"/>
                        <a:t>Score</a:t>
                      </a:r>
                      <a:endParaRPr sz="1100"/>
                    </a:p>
                  </a:txBody>
                  <a:tcPr marT="63500" marB="63500" marR="63500" marL="63500"/>
                </a:tc>
                <a:tc>
                  <a:txBody>
                    <a:bodyPr/>
                    <a:lstStyle/>
                    <a:p>
                      <a:pPr indent="0" lvl="0" marL="0" rtl="0" algn="ctr">
                        <a:spcBef>
                          <a:spcPts val="0"/>
                        </a:spcBef>
                        <a:spcAft>
                          <a:spcPts val="0"/>
                        </a:spcAft>
                        <a:buNone/>
                      </a:pPr>
                      <a:r>
                        <a:rPr lang="en" sz="1100"/>
                        <a:t>Weighted Sore</a:t>
                      </a:r>
                      <a:endParaRPr sz="1100"/>
                    </a:p>
                  </a:txBody>
                  <a:tcPr marT="63500" marB="63500" marR="63500" marL="63500"/>
                </a:tc>
              </a:tr>
              <a:tr h="327875">
                <a:tc>
                  <a:txBody>
                    <a:bodyPr/>
                    <a:lstStyle/>
                    <a:p>
                      <a:pPr indent="0" lvl="0" marL="0" rtl="0" algn="ctr">
                        <a:spcBef>
                          <a:spcPts val="0"/>
                        </a:spcBef>
                        <a:spcAft>
                          <a:spcPts val="0"/>
                        </a:spcAft>
                        <a:buNone/>
                      </a:pPr>
                      <a:r>
                        <a:rPr lang="en" sz="1100"/>
                        <a:t>Lightweight</a:t>
                      </a:r>
                      <a:endParaRPr sz="1100"/>
                    </a:p>
                  </a:txBody>
                  <a:tcPr marT="63500" marB="63500" marR="63500" marL="63500">
                    <a:solidFill>
                      <a:srgbClr val="C9DAF8"/>
                    </a:solidFill>
                  </a:tcPr>
                </a:tc>
                <a:tc>
                  <a:txBody>
                    <a:bodyPr/>
                    <a:lstStyle/>
                    <a:p>
                      <a:pPr indent="0" lvl="0" marL="0" rtl="0" algn="ctr">
                        <a:spcBef>
                          <a:spcPts val="0"/>
                        </a:spcBef>
                        <a:spcAft>
                          <a:spcPts val="0"/>
                        </a:spcAft>
                        <a:buNone/>
                      </a:pPr>
                      <a:r>
                        <a:rPr lang="en" sz="1100"/>
                        <a:t>10</a:t>
                      </a:r>
                      <a:endParaRPr sz="1100"/>
                    </a:p>
                  </a:txBody>
                  <a:tcPr marT="63500" marB="63500" marR="63500" marL="63500">
                    <a:solidFill>
                      <a:srgbClr val="FFF2CC"/>
                    </a:solidFill>
                  </a:tcPr>
                </a:tc>
                <a:tc>
                  <a:txBody>
                    <a:bodyPr/>
                    <a:lstStyle/>
                    <a:p>
                      <a:pPr indent="0" lvl="0" marL="0" rtl="0" algn="ctr">
                        <a:spcBef>
                          <a:spcPts val="0"/>
                        </a:spcBef>
                        <a:spcAft>
                          <a:spcPts val="0"/>
                        </a:spcAft>
                        <a:buNone/>
                      </a:pPr>
                      <a:r>
                        <a:rPr lang="en" sz="1100"/>
                        <a:t>4</a:t>
                      </a:r>
                      <a:endParaRPr sz="1100"/>
                    </a:p>
                  </a:txBody>
                  <a:tcPr marT="63500" marB="63500" marR="63500" marL="63500"/>
                </a:tc>
                <a:tc>
                  <a:txBody>
                    <a:bodyPr/>
                    <a:lstStyle/>
                    <a:p>
                      <a:pPr indent="0" lvl="0" marL="0" rtl="0" algn="ctr">
                        <a:spcBef>
                          <a:spcPts val="0"/>
                        </a:spcBef>
                        <a:spcAft>
                          <a:spcPts val="0"/>
                        </a:spcAft>
                        <a:buNone/>
                      </a:pPr>
                      <a:r>
                        <a:rPr lang="en" sz="1100"/>
                        <a:t>0.4</a:t>
                      </a:r>
                      <a:endParaRPr sz="1100"/>
                    </a:p>
                  </a:txBody>
                  <a:tcPr marT="63500" marB="63500" marR="63500" marL="63500"/>
                </a:tc>
                <a:tc>
                  <a:txBody>
                    <a:bodyPr/>
                    <a:lstStyle/>
                    <a:p>
                      <a:pPr indent="0" lvl="0" marL="0" rtl="0" algn="ctr">
                        <a:spcBef>
                          <a:spcPts val="0"/>
                        </a:spcBef>
                        <a:spcAft>
                          <a:spcPts val="0"/>
                        </a:spcAft>
                        <a:buNone/>
                      </a:pPr>
                      <a:r>
                        <a:rPr lang="en" sz="1100"/>
                        <a:t>2</a:t>
                      </a:r>
                      <a:endParaRPr sz="1100"/>
                    </a:p>
                  </a:txBody>
                  <a:tcPr marT="63500" marB="63500" marR="63500" marL="63500"/>
                </a:tc>
                <a:tc>
                  <a:txBody>
                    <a:bodyPr/>
                    <a:lstStyle/>
                    <a:p>
                      <a:pPr indent="0" lvl="0" marL="0" rtl="0" algn="ctr">
                        <a:spcBef>
                          <a:spcPts val="0"/>
                        </a:spcBef>
                        <a:spcAft>
                          <a:spcPts val="0"/>
                        </a:spcAft>
                        <a:buNone/>
                      </a:pPr>
                      <a:r>
                        <a:rPr lang="en" sz="1100"/>
                        <a:t>0.2</a:t>
                      </a:r>
                      <a:endParaRPr sz="1100"/>
                    </a:p>
                  </a:txBody>
                  <a:tcPr marT="63500" marB="63500" marR="63500" marL="63500"/>
                </a:tc>
                <a:tc>
                  <a:txBody>
                    <a:bodyPr/>
                    <a:lstStyle/>
                    <a:p>
                      <a:pPr indent="0" lvl="0" marL="0" rtl="0" algn="ctr">
                        <a:spcBef>
                          <a:spcPts val="0"/>
                        </a:spcBef>
                        <a:spcAft>
                          <a:spcPts val="0"/>
                        </a:spcAft>
                        <a:buNone/>
                      </a:pPr>
                      <a:r>
                        <a:rPr lang="en" sz="1100"/>
                        <a:t>2</a:t>
                      </a:r>
                      <a:endParaRPr sz="1100"/>
                    </a:p>
                  </a:txBody>
                  <a:tcPr marT="63500" marB="63500" marR="63500" marL="63500"/>
                </a:tc>
                <a:tc>
                  <a:txBody>
                    <a:bodyPr/>
                    <a:lstStyle/>
                    <a:p>
                      <a:pPr indent="0" lvl="0" marL="0" rtl="0" algn="ctr">
                        <a:spcBef>
                          <a:spcPts val="0"/>
                        </a:spcBef>
                        <a:spcAft>
                          <a:spcPts val="0"/>
                        </a:spcAft>
                        <a:buNone/>
                      </a:pPr>
                      <a:r>
                        <a:rPr lang="en" sz="1100"/>
                        <a:t>0.2</a:t>
                      </a:r>
                      <a:endParaRPr sz="1100"/>
                    </a:p>
                  </a:txBody>
                  <a:tcPr marT="63500" marB="63500" marR="63500" marL="63500"/>
                </a:tc>
              </a:tr>
              <a:tr h="327875">
                <a:tc>
                  <a:txBody>
                    <a:bodyPr/>
                    <a:lstStyle/>
                    <a:p>
                      <a:pPr indent="0" lvl="0" marL="0" rtl="0" algn="ctr">
                        <a:spcBef>
                          <a:spcPts val="0"/>
                        </a:spcBef>
                        <a:spcAft>
                          <a:spcPts val="0"/>
                        </a:spcAft>
                        <a:buNone/>
                      </a:pPr>
                      <a:r>
                        <a:rPr lang="en" sz="1100"/>
                        <a:t>Inexpensive</a:t>
                      </a:r>
                      <a:endParaRPr sz="1100"/>
                    </a:p>
                  </a:txBody>
                  <a:tcPr marT="63500" marB="63500" marR="63500" marL="63500">
                    <a:solidFill>
                      <a:srgbClr val="C9DAF8"/>
                    </a:solidFill>
                  </a:tcPr>
                </a:tc>
                <a:tc>
                  <a:txBody>
                    <a:bodyPr/>
                    <a:lstStyle/>
                    <a:p>
                      <a:pPr indent="0" lvl="0" marL="0" rtl="0" algn="ctr">
                        <a:spcBef>
                          <a:spcPts val="0"/>
                        </a:spcBef>
                        <a:spcAft>
                          <a:spcPts val="0"/>
                        </a:spcAft>
                        <a:buNone/>
                      </a:pPr>
                      <a:r>
                        <a:rPr lang="en" sz="1100"/>
                        <a:t>20</a:t>
                      </a:r>
                      <a:endParaRPr sz="1100"/>
                    </a:p>
                  </a:txBody>
                  <a:tcPr marT="63500" marB="63500" marR="63500" marL="63500">
                    <a:solidFill>
                      <a:srgbClr val="FFF2CC"/>
                    </a:solidFill>
                  </a:tcPr>
                </a:tc>
                <a:tc>
                  <a:txBody>
                    <a:bodyPr/>
                    <a:lstStyle/>
                    <a:p>
                      <a:pPr indent="0" lvl="0" marL="0" rtl="0" algn="ctr">
                        <a:spcBef>
                          <a:spcPts val="0"/>
                        </a:spcBef>
                        <a:spcAft>
                          <a:spcPts val="0"/>
                        </a:spcAft>
                        <a:buNone/>
                      </a:pPr>
                      <a:r>
                        <a:rPr lang="en" sz="1100"/>
                        <a:t>3</a:t>
                      </a:r>
                      <a:endParaRPr sz="1100"/>
                    </a:p>
                  </a:txBody>
                  <a:tcPr marT="63500" marB="63500" marR="63500" marL="63500"/>
                </a:tc>
                <a:tc>
                  <a:txBody>
                    <a:bodyPr/>
                    <a:lstStyle/>
                    <a:p>
                      <a:pPr indent="0" lvl="0" marL="0" rtl="0" algn="ctr">
                        <a:spcBef>
                          <a:spcPts val="0"/>
                        </a:spcBef>
                        <a:spcAft>
                          <a:spcPts val="0"/>
                        </a:spcAft>
                        <a:buNone/>
                      </a:pPr>
                      <a:r>
                        <a:rPr lang="en" sz="1100"/>
                        <a:t>0.6</a:t>
                      </a:r>
                      <a:endParaRPr sz="1100"/>
                    </a:p>
                  </a:txBody>
                  <a:tcPr marT="63500" marB="63500" marR="63500" marL="63500"/>
                </a:tc>
                <a:tc>
                  <a:txBody>
                    <a:bodyPr/>
                    <a:lstStyle/>
                    <a:p>
                      <a:pPr indent="0" lvl="0" marL="0" rtl="0" algn="ctr">
                        <a:spcBef>
                          <a:spcPts val="0"/>
                        </a:spcBef>
                        <a:spcAft>
                          <a:spcPts val="0"/>
                        </a:spcAft>
                        <a:buNone/>
                      </a:pPr>
                      <a:r>
                        <a:rPr lang="en" sz="1100"/>
                        <a:t>1</a:t>
                      </a:r>
                      <a:endParaRPr sz="1100"/>
                    </a:p>
                  </a:txBody>
                  <a:tcPr marT="63500" marB="63500" marR="63500" marL="63500"/>
                </a:tc>
                <a:tc>
                  <a:txBody>
                    <a:bodyPr/>
                    <a:lstStyle/>
                    <a:p>
                      <a:pPr indent="0" lvl="0" marL="0" rtl="0" algn="ctr">
                        <a:spcBef>
                          <a:spcPts val="0"/>
                        </a:spcBef>
                        <a:spcAft>
                          <a:spcPts val="0"/>
                        </a:spcAft>
                        <a:buNone/>
                      </a:pPr>
                      <a:r>
                        <a:rPr lang="en" sz="1100"/>
                        <a:t>0.2</a:t>
                      </a:r>
                      <a:endParaRPr sz="1100"/>
                    </a:p>
                  </a:txBody>
                  <a:tcPr marT="63500" marB="63500" marR="63500" marL="63500"/>
                </a:tc>
                <a:tc>
                  <a:txBody>
                    <a:bodyPr/>
                    <a:lstStyle/>
                    <a:p>
                      <a:pPr indent="0" lvl="0" marL="0" rtl="0" algn="ctr">
                        <a:spcBef>
                          <a:spcPts val="0"/>
                        </a:spcBef>
                        <a:spcAft>
                          <a:spcPts val="0"/>
                        </a:spcAft>
                        <a:buNone/>
                      </a:pPr>
                      <a:r>
                        <a:rPr lang="en" sz="1100"/>
                        <a:t>2</a:t>
                      </a:r>
                      <a:endParaRPr sz="1100"/>
                    </a:p>
                  </a:txBody>
                  <a:tcPr marT="63500" marB="63500" marR="63500" marL="63500"/>
                </a:tc>
                <a:tc>
                  <a:txBody>
                    <a:bodyPr/>
                    <a:lstStyle/>
                    <a:p>
                      <a:pPr indent="0" lvl="0" marL="0" rtl="0" algn="ctr">
                        <a:spcBef>
                          <a:spcPts val="0"/>
                        </a:spcBef>
                        <a:spcAft>
                          <a:spcPts val="0"/>
                        </a:spcAft>
                        <a:buNone/>
                      </a:pPr>
                      <a:r>
                        <a:rPr lang="en" sz="1100"/>
                        <a:t>0.4</a:t>
                      </a:r>
                      <a:endParaRPr sz="1100"/>
                    </a:p>
                  </a:txBody>
                  <a:tcPr marT="63500" marB="63500" marR="63500" marL="63500"/>
                </a:tc>
              </a:tr>
              <a:tr h="390450">
                <a:tc>
                  <a:txBody>
                    <a:bodyPr/>
                    <a:lstStyle/>
                    <a:p>
                      <a:pPr indent="0" lvl="0" marL="0" rtl="0" algn="ctr">
                        <a:spcBef>
                          <a:spcPts val="0"/>
                        </a:spcBef>
                        <a:spcAft>
                          <a:spcPts val="0"/>
                        </a:spcAft>
                        <a:buNone/>
                      </a:pPr>
                      <a:r>
                        <a:rPr lang="en" sz="1100"/>
                        <a:t>Three Forms of Energy</a:t>
                      </a:r>
                      <a:endParaRPr sz="1100"/>
                    </a:p>
                  </a:txBody>
                  <a:tcPr marT="63500" marB="63500" marR="63500" marL="63500">
                    <a:solidFill>
                      <a:srgbClr val="C9DAF8"/>
                    </a:solidFill>
                  </a:tcPr>
                </a:tc>
                <a:tc>
                  <a:txBody>
                    <a:bodyPr/>
                    <a:lstStyle/>
                    <a:p>
                      <a:pPr indent="0" lvl="0" marL="0" rtl="0" algn="ctr">
                        <a:spcBef>
                          <a:spcPts val="0"/>
                        </a:spcBef>
                        <a:spcAft>
                          <a:spcPts val="0"/>
                        </a:spcAft>
                        <a:buNone/>
                      </a:pPr>
                      <a:r>
                        <a:rPr lang="en" sz="1100"/>
                        <a:t>5</a:t>
                      </a:r>
                      <a:endParaRPr sz="1100"/>
                    </a:p>
                  </a:txBody>
                  <a:tcPr marT="63500" marB="63500" marR="63500" marL="63500">
                    <a:solidFill>
                      <a:srgbClr val="FFF2CC"/>
                    </a:solidFill>
                  </a:tcPr>
                </a:tc>
                <a:tc>
                  <a:txBody>
                    <a:bodyPr/>
                    <a:lstStyle/>
                    <a:p>
                      <a:pPr indent="0" lvl="0" marL="0" rtl="0" algn="ctr">
                        <a:spcBef>
                          <a:spcPts val="0"/>
                        </a:spcBef>
                        <a:spcAft>
                          <a:spcPts val="0"/>
                        </a:spcAft>
                        <a:buNone/>
                      </a:pPr>
                      <a:r>
                        <a:rPr lang="en" sz="1100"/>
                        <a:t>5</a:t>
                      </a:r>
                      <a:endParaRPr sz="1100"/>
                    </a:p>
                  </a:txBody>
                  <a:tcPr marT="63500" marB="63500" marR="63500" marL="63500"/>
                </a:tc>
                <a:tc>
                  <a:txBody>
                    <a:bodyPr/>
                    <a:lstStyle/>
                    <a:p>
                      <a:pPr indent="0" lvl="0" marL="0" rtl="0" algn="ctr">
                        <a:spcBef>
                          <a:spcPts val="0"/>
                        </a:spcBef>
                        <a:spcAft>
                          <a:spcPts val="0"/>
                        </a:spcAft>
                        <a:buNone/>
                      </a:pPr>
                      <a:r>
                        <a:rPr lang="en" sz="1100"/>
                        <a:t>0.25</a:t>
                      </a:r>
                      <a:endParaRPr sz="1100"/>
                    </a:p>
                  </a:txBody>
                  <a:tcPr marT="63500" marB="63500" marR="63500" marL="63500"/>
                </a:tc>
                <a:tc>
                  <a:txBody>
                    <a:bodyPr/>
                    <a:lstStyle/>
                    <a:p>
                      <a:pPr indent="0" lvl="0" marL="0" rtl="0" algn="ctr">
                        <a:spcBef>
                          <a:spcPts val="0"/>
                        </a:spcBef>
                        <a:spcAft>
                          <a:spcPts val="0"/>
                        </a:spcAft>
                        <a:buNone/>
                      </a:pPr>
                      <a:r>
                        <a:rPr lang="en" sz="1100"/>
                        <a:t>5</a:t>
                      </a:r>
                      <a:endParaRPr sz="1100"/>
                    </a:p>
                  </a:txBody>
                  <a:tcPr marT="63500" marB="63500" marR="63500" marL="63500"/>
                </a:tc>
                <a:tc>
                  <a:txBody>
                    <a:bodyPr/>
                    <a:lstStyle/>
                    <a:p>
                      <a:pPr indent="0" lvl="0" marL="0" rtl="0" algn="ctr">
                        <a:spcBef>
                          <a:spcPts val="0"/>
                        </a:spcBef>
                        <a:spcAft>
                          <a:spcPts val="0"/>
                        </a:spcAft>
                        <a:buNone/>
                      </a:pPr>
                      <a:r>
                        <a:rPr lang="en" sz="1100"/>
                        <a:t>0.25</a:t>
                      </a:r>
                      <a:endParaRPr sz="1100"/>
                    </a:p>
                  </a:txBody>
                  <a:tcPr marT="63500" marB="63500" marR="63500" marL="63500"/>
                </a:tc>
                <a:tc>
                  <a:txBody>
                    <a:bodyPr/>
                    <a:lstStyle/>
                    <a:p>
                      <a:pPr indent="0" lvl="0" marL="0" rtl="0" algn="ctr">
                        <a:spcBef>
                          <a:spcPts val="0"/>
                        </a:spcBef>
                        <a:spcAft>
                          <a:spcPts val="0"/>
                        </a:spcAft>
                        <a:buNone/>
                      </a:pPr>
                      <a:r>
                        <a:rPr lang="en" sz="1100"/>
                        <a:t>5</a:t>
                      </a:r>
                      <a:endParaRPr sz="1100"/>
                    </a:p>
                  </a:txBody>
                  <a:tcPr marT="63500" marB="63500" marR="63500" marL="63500"/>
                </a:tc>
                <a:tc>
                  <a:txBody>
                    <a:bodyPr/>
                    <a:lstStyle/>
                    <a:p>
                      <a:pPr indent="0" lvl="0" marL="0" rtl="0" algn="ctr">
                        <a:spcBef>
                          <a:spcPts val="0"/>
                        </a:spcBef>
                        <a:spcAft>
                          <a:spcPts val="0"/>
                        </a:spcAft>
                        <a:buNone/>
                      </a:pPr>
                      <a:r>
                        <a:rPr lang="en" sz="1100"/>
                        <a:t>0.25</a:t>
                      </a:r>
                      <a:endParaRPr sz="1100"/>
                    </a:p>
                  </a:txBody>
                  <a:tcPr marT="63500" marB="63500" marR="63500" marL="63500"/>
                </a:tc>
              </a:tr>
              <a:tr h="327875">
                <a:tc>
                  <a:txBody>
                    <a:bodyPr/>
                    <a:lstStyle/>
                    <a:p>
                      <a:pPr indent="0" lvl="0" marL="0" rtl="0" algn="ctr">
                        <a:spcBef>
                          <a:spcPts val="0"/>
                        </a:spcBef>
                        <a:spcAft>
                          <a:spcPts val="0"/>
                        </a:spcAft>
                        <a:buNone/>
                      </a:pPr>
                      <a:r>
                        <a:rPr lang="en" sz="1100"/>
                        <a:t>Produce Power</a:t>
                      </a:r>
                      <a:endParaRPr sz="1100"/>
                    </a:p>
                  </a:txBody>
                  <a:tcPr marT="63500" marB="63500" marR="63500" marL="63500">
                    <a:solidFill>
                      <a:srgbClr val="C9DAF8"/>
                    </a:solidFill>
                  </a:tcPr>
                </a:tc>
                <a:tc>
                  <a:txBody>
                    <a:bodyPr/>
                    <a:lstStyle/>
                    <a:p>
                      <a:pPr indent="0" lvl="0" marL="0" rtl="0" algn="ctr">
                        <a:spcBef>
                          <a:spcPts val="0"/>
                        </a:spcBef>
                        <a:spcAft>
                          <a:spcPts val="0"/>
                        </a:spcAft>
                        <a:buNone/>
                      </a:pPr>
                      <a:r>
                        <a:rPr lang="en" sz="1100"/>
                        <a:t>30</a:t>
                      </a:r>
                      <a:endParaRPr sz="1100"/>
                    </a:p>
                  </a:txBody>
                  <a:tcPr marT="63500" marB="63500" marR="63500" marL="63500">
                    <a:solidFill>
                      <a:srgbClr val="FFF2CC"/>
                    </a:solidFill>
                  </a:tcPr>
                </a:tc>
                <a:tc>
                  <a:txBody>
                    <a:bodyPr/>
                    <a:lstStyle/>
                    <a:p>
                      <a:pPr indent="0" lvl="0" marL="0" rtl="0" algn="ctr">
                        <a:spcBef>
                          <a:spcPts val="0"/>
                        </a:spcBef>
                        <a:spcAft>
                          <a:spcPts val="0"/>
                        </a:spcAft>
                        <a:buNone/>
                      </a:pPr>
                      <a:r>
                        <a:rPr lang="en" sz="1100"/>
                        <a:t>5</a:t>
                      </a:r>
                      <a:endParaRPr sz="1100"/>
                    </a:p>
                  </a:txBody>
                  <a:tcPr marT="63500" marB="63500" marR="63500" marL="63500"/>
                </a:tc>
                <a:tc>
                  <a:txBody>
                    <a:bodyPr/>
                    <a:lstStyle/>
                    <a:p>
                      <a:pPr indent="0" lvl="0" marL="0" rtl="0" algn="ctr">
                        <a:spcBef>
                          <a:spcPts val="0"/>
                        </a:spcBef>
                        <a:spcAft>
                          <a:spcPts val="0"/>
                        </a:spcAft>
                        <a:buNone/>
                      </a:pPr>
                      <a:r>
                        <a:rPr lang="en" sz="1100"/>
                        <a:t>1.5</a:t>
                      </a:r>
                      <a:endParaRPr sz="1100"/>
                    </a:p>
                  </a:txBody>
                  <a:tcPr marT="63500" marB="63500" marR="63500" marL="63500"/>
                </a:tc>
                <a:tc>
                  <a:txBody>
                    <a:bodyPr/>
                    <a:lstStyle/>
                    <a:p>
                      <a:pPr indent="0" lvl="0" marL="0" rtl="0" algn="ctr">
                        <a:spcBef>
                          <a:spcPts val="0"/>
                        </a:spcBef>
                        <a:spcAft>
                          <a:spcPts val="0"/>
                        </a:spcAft>
                        <a:buNone/>
                      </a:pPr>
                      <a:r>
                        <a:rPr lang="en" sz="1100"/>
                        <a:t>3</a:t>
                      </a:r>
                      <a:endParaRPr sz="1100"/>
                    </a:p>
                  </a:txBody>
                  <a:tcPr marT="63500" marB="63500" marR="63500" marL="63500"/>
                </a:tc>
                <a:tc>
                  <a:txBody>
                    <a:bodyPr/>
                    <a:lstStyle/>
                    <a:p>
                      <a:pPr indent="0" lvl="0" marL="0" rtl="0" algn="ctr">
                        <a:spcBef>
                          <a:spcPts val="0"/>
                        </a:spcBef>
                        <a:spcAft>
                          <a:spcPts val="0"/>
                        </a:spcAft>
                        <a:buNone/>
                      </a:pPr>
                      <a:r>
                        <a:rPr lang="en" sz="1100"/>
                        <a:t>0.9</a:t>
                      </a:r>
                      <a:endParaRPr sz="1100"/>
                    </a:p>
                  </a:txBody>
                  <a:tcPr marT="63500" marB="63500" marR="63500" marL="63500"/>
                </a:tc>
                <a:tc>
                  <a:txBody>
                    <a:bodyPr/>
                    <a:lstStyle/>
                    <a:p>
                      <a:pPr indent="0" lvl="0" marL="0" rtl="0" algn="ctr">
                        <a:spcBef>
                          <a:spcPts val="0"/>
                        </a:spcBef>
                        <a:spcAft>
                          <a:spcPts val="0"/>
                        </a:spcAft>
                        <a:buNone/>
                      </a:pPr>
                      <a:r>
                        <a:rPr lang="en" sz="1100"/>
                        <a:t>3</a:t>
                      </a:r>
                      <a:endParaRPr sz="1100"/>
                    </a:p>
                  </a:txBody>
                  <a:tcPr marT="63500" marB="63500" marR="63500" marL="63500"/>
                </a:tc>
                <a:tc>
                  <a:txBody>
                    <a:bodyPr/>
                    <a:lstStyle/>
                    <a:p>
                      <a:pPr indent="0" lvl="0" marL="0" rtl="0" algn="ctr">
                        <a:spcBef>
                          <a:spcPts val="0"/>
                        </a:spcBef>
                        <a:spcAft>
                          <a:spcPts val="0"/>
                        </a:spcAft>
                        <a:buNone/>
                      </a:pPr>
                      <a:r>
                        <a:rPr lang="en" sz="1100"/>
                        <a:t>0.9</a:t>
                      </a:r>
                      <a:endParaRPr sz="1100"/>
                    </a:p>
                  </a:txBody>
                  <a:tcPr marT="63500" marB="63500" marR="63500" marL="63500"/>
                </a:tc>
              </a:tr>
              <a:tr h="313025">
                <a:tc>
                  <a:txBody>
                    <a:bodyPr/>
                    <a:lstStyle/>
                    <a:p>
                      <a:pPr indent="0" lvl="0" marL="0" rtl="0" algn="ctr">
                        <a:spcBef>
                          <a:spcPts val="0"/>
                        </a:spcBef>
                        <a:spcAft>
                          <a:spcPts val="0"/>
                        </a:spcAft>
                        <a:buNone/>
                      </a:pPr>
                      <a:r>
                        <a:rPr lang="en" sz="1100"/>
                        <a:t>Aesthetically Pleasing</a:t>
                      </a:r>
                      <a:endParaRPr sz="1100"/>
                    </a:p>
                  </a:txBody>
                  <a:tcPr marT="63500" marB="63500" marR="63500" marL="63500">
                    <a:solidFill>
                      <a:srgbClr val="C9DAF8"/>
                    </a:solidFill>
                  </a:tcPr>
                </a:tc>
                <a:tc>
                  <a:txBody>
                    <a:bodyPr/>
                    <a:lstStyle/>
                    <a:p>
                      <a:pPr indent="0" lvl="0" marL="0" rtl="0" algn="ctr">
                        <a:spcBef>
                          <a:spcPts val="0"/>
                        </a:spcBef>
                        <a:spcAft>
                          <a:spcPts val="0"/>
                        </a:spcAft>
                        <a:buNone/>
                      </a:pPr>
                      <a:r>
                        <a:rPr lang="en" sz="1100"/>
                        <a:t>25</a:t>
                      </a:r>
                      <a:endParaRPr sz="1100"/>
                    </a:p>
                  </a:txBody>
                  <a:tcPr marT="63500" marB="63500" marR="63500" marL="63500">
                    <a:solidFill>
                      <a:srgbClr val="FFF2CC"/>
                    </a:solidFill>
                  </a:tcPr>
                </a:tc>
                <a:tc>
                  <a:txBody>
                    <a:bodyPr/>
                    <a:lstStyle/>
                    <a:p>
                      <a:pPr indent="0" lvl="0" marL="0" rtl="0" algn="ctr">
                        <a:spcBef>
                          <a:spcPts val="0"/>
                        </a:spcBef>
                        <a:spcAft>
                          <a:spcPts val="0"/>
                        </a:spcAft>
                        <a:buNone/>
                      </a:pPr>
                      <a:r>
                        <a:rPr lang="en" sz="1100"/>
                        <a:t>4</a:t>
                      </a:r>
                      <a:endParaRPr sz="1100"/>
                    </a:p>
                  </a:txBody>
                  <a:tcPr marT="63500" marB="63500" marR="63500" marL="63500"/>
                </a:tc>
                <a:tc>
                  <a:txBody>
                    <a:bodyPr/>
                    <a:lstStyle/>
                    <a:p>
                      <a:pPr indent="0" lvl="0" marL="0" rtl="0" algn="ctr">
                        <a:spcBef>
                          <a:spcPts val="0"/>
                        </a:spcBef>
                        <a:spcAft>
                          <a:spcPts val="0"/>
                        </a:spcAft>
                        <a:buNone/>
                      </a:pPr>
                      <a:r>
                        <a:rPr lang="en" sz="1100"/>
                        <a:t>1</a:t>
                      </a:r>
                      <a:endParaRPr sz="1100"/>
                    </a:p>
                  </a:txBody>
                  <a:tcPr marT="63500" marB="63500" marR="63500" marL="63500"/>
                </a:tc>
                <a:tc>
                  <a:txBody>
                    <a:bodyPr/>
                    <a:lstStyle/>
                    <a:p>
                      <a:pPr indent="0" lvl="0" marL="0" rtl="0" algn="ctr">
                        <a:spcBef>
                          <a:spcPts val="0"/>
                        </a:spcBef>
                        <a:spcAft>
                          <a:spcPts val="0"/>
                        </a:spcAft>
                        <a:buNone/>
                      </a:pPr>
                      <a:r>
                        <a:rPr lang="en" sz="1100"/>
                        <a:t>2</a:t>
                      </a:r>
                      <a:endParaRPr sz="1100"/>
                    </a:p>
                  </a:txBody>
                  <a:tcPr marT="63500" marB="63500" marR="63500" marL="63500"/>
                </a:tc>
                <a:tc>
                  <a:txBody>
                    <a:bodyPr/>
                    <a:lstStyle/>
                    <a:p>
                      <a:pPr indent="0" lvl="0" marL="0" rtl="0" algn="ctr">
                        <a:spcBef>
                          <a:spcPts val="0"/>
                        </a:spcBef>
                        <a:spcAft>
                          <a:spcPts val="0"/>
                        </a:spcAft>
                        <a:buNone/>
                      </a:pPr>
                      <a:r>
                        <a:rPr lang="en" sz="1100"/>
                        <a:t>0.5</a:t>
                      </a:r>
                      <a:endParaRPr sz="1100"/>
                    </a:p>
                  </a:txBody>
                  <a:tcPr marT="63500" marB="63500" marR="63500" marL="63500"/>
                </a:tc>
                <a:tc>
                  <a:txBody>
                    <a:bodyPr/>
                    <a:lstStyle/>
                    <a:p>
                      <a:pPr indent="0" lvl="0" marL="0" rtl="0" algn="ctr">
                        <a:spcBef>
                          <a:spcPts val="0"/>
                        </a:spcBef>
                        <a:spcAft>
                          <a:spcPts val="0"/>
                        </a:spcAft>
                        <a:buNone/>
                      </a:pPr>
                      <a:r>
                        <a:rPr lang="en" sz="1100"/>
                        <a:t>2</a:t>
                      </a:r>
                      <a:endParaRPr sz="1100"/>
                    </a:p>
                  </a:txBody>
                  <a:tcPr marT="63500" marB="63500" marR="63500" marL="63500"/>
                </a:tc>
                <a:tc>
                  <a:txBody>
                    <a:bodyPr/>
                    <a:lstStyle/>
                    <a:p>
                      <a:pPr indent="0" lvl="0" marL="0" rtl="0" algn="ctr">
                        <a:spcBef>
                          <a:spcPts val="0"/>
                        </a:spcBef>
                        <a:spcAft>
                          <a:spcPts val="0"/>
                        </a:spcAft>
                        <a:buNone/>
                      </a:pPr>
                      <a:r>
                        <a:rPr lang="en" sz="1100"/>
                        <a:t>0.5</a:t>
                      </a:r>
                      <a:endParaRPr sz="1100"/>
                    </a:p>
                  </a:txBody>
                  <a:tcPr marT="63500" marB="63500" marR="63500" marL="63500"/>
                </a:tc>
              </a:tr>
              <a:tr h="327875">
                <a:tc>
                  <a:txBody>
                    <a:bodyPr/>
                    <a:lstStyle/>
                    <a:p>
                      <a:pPr indent="0" lvl="0" marL="0" rtl="0" algn="ctr">
                        <a:spcBef>
                          <a:spcPts val="0"/>
                        </a:spcBef>
                        <a:spcAft>
                          <a:spcPts val="0"/>
                        </a:spcAft>
                        <a:buNone/>
                      </a:pPr>
                      <a:r>
                        <a:rPr lang="en" sz="1100"/>
                        <a:t>Add on device </a:t>
                      </a:r>
                      <a:endParaRPr sz="1100"/>
                    </a:p>
                  </a:txBody>
                  <a:tcPr marT="63500" marB="63500" marR="63500" marL="63500">
                    <a:solidFill>
                      <a:srgbClr val="C9DAF8"/>
                    </a:solidFill>
                  </a:tcPr>
                </a:tc>
                <a:tc>
                  <a:txBody>
                    <a:bodyPr/>
                    <a:lstStyle/>
                    <a:p>
                      <a:pPr indent="0" lvl="0" marL="0" rtl="0" algn="ctr">
                        <a:spcBef>
                          <a:spcPts val="0"/>
                        </a:spcBef>
                        <a:spcAft>
                          <a:spcPts val="0"/>
                        </a:spcAft>
                        <a:buNone/>
                      </a:pPr>
                      <a:r>
                        <a:rPr lang="en" sz="1100"/>
                        <a:t>10</a:t>
                      </a:r>
                      <a:endParaRPr sz="1100"/>
                    </a:p>
                  </a:txBody>
                  <a:tcPr marT="63500" marB="63500" marR="63500" marL="63500">
                    <a:solidFill>
                      <a:srgbClr val="FFF2CC"/>
                    </a:solidFill>
                  </a:tcPr>
                </a:tc>
                <a:tc>
                  <a:txBody>
                    <a:bodyPr/>
                    <a:lstStyle/>
                    <a:p>
                      <a:pPr indent="0" lvl="0" marL="0" rtl="0" algn="ctr">
                        <a:spcBef>
                          <a:spcPts val="0"/>
                        </a:spcBef>
                        <a:spcAft>
                          <a:spcPts val="0"/>
                        </a:spcAft>
                        <a:buNone/>
                      </a:pPr>
                      <a:r>
                        <a:rPr lang="en" sz="1100"/>
                        <a:t>5</a:t>
                      </a:r>
                      <a:endParaRPr sz="1100"/>
                    </a:p>
                  </a:txBody>
                  <a:tcPr marT="63500" marB="63500" marR="63500" marL="63500"/>
                </a:tc>
                <a:tc>
                  <a:txBody>
                    <a:bodyPr/>
                    <a:lstStyle/>
                    <a:p>
                      <a:pPr indent="0" lvl="0" marL="0" rtl="0" algn="ctr">
                        <a:spcBef>
                          <a:spcPts val="0"/>
                        </a:spcBef>
                        <a:spcAft>
                          <a:spcPts val="0"/>
                        </a:spcAft>
                        <a:buNone/>
                      </a:pPr>
                      <a:r>
                        <a:rPr lang="en" sz="1100"/>
                        <a:t>0.5</a:t>
                      </a:r>
                      <a:endParaRPr sz="1100"/>
                    </a:p>
                  </a:txBody>
                  <a:tcPr marT="63500" marB="63500" marR="63500" marL="63500"/>
                </a:tc>
                <a:tc>
                  <a:txBody>
                    <a:bodyPr/>
                    <a:lstStyle/>
                    <a:p>
                      <a:pPr indent="0" lvl="0" marL="0" rtl="0" algn="ctr">
                        <a:spcBef>
                          <a:spcPts val="0"/>
                        </a:spcBef>
                        <a:spcAft>
                          <a:spcPts val="0"/>
                        </a:spcAft>
                        <a:buNone/>
                      </a:pPr>
                      <a:r>
                        <a:rPr lang="en" sz="1100"/>
                        <a:t>5</a:t>
                      </a:r>
                      <a:endParaRPr sz="1100"/>
                    </a:p>
                  </a:txBody>
                  <a:tcPr marT="63500" marB="63500" marR="63500" marL="63500"/>
                </a:tc>
                <a:tc>
                  <a:txBody>
                    <a:bodyPr/>
                    <a:lstStyle/>
                    <a:p>
                      <a:pPr indent="0" lvl="0" marL="0" rtl="0" algn="ctr">
                        <a:spcBef>
                          <a:spcPts val="0"/>
                        </a:spcBef>
                        <a:spcAft>
                          <a:spcPts val="0"/>
                        </a:spcAft>
                        <a:buNone/>
                      </a:pPr>
                      <a:r>
                        <a:rPr lang="en" sz="1100"/>
                        <a:t>0.5</a:t>
                      </a:r>
                      <a:endParaRPr sz="1100"/>
                    </a:p>
                  </a:txBody>
                  <a:tcPr marT="63500" marB="63500" marR="63500" marL="63500"/>
                </a:tc>
                <a:tc>
                  <a:txBody>
                    <a:bodyPr/>
                    <a:lstStyle/>
                    <a:p>
                      <a:pPr indent="0" lvl="0" marL="0" rtl="0" algn="ctr">
                        <a:spcBef>
                          <a:spcPts val="0"/>
                        </a:spcBef>
                        <a:spcAft>
                          <a:spcPts val="0"/>
                        </a:spcAft>
                        <a:buNone/>
                      </a:pPr>
                      <a:r>
                        <a:rPr lang="en" sz="1100"/>
                        <a:t>5</a:t>
                      </a:r>
                      <a:endParaRPr sz="1100"/>
                    </a:p>
                  </a:txBody>
                  <a:tcPr marT="63500" marB="63500" marR="63500" marL="63500"/>
                </a:tc>
                <a:tc>
                  <a:txBody>
                    <a:bodyPr/>
                    <a:lstStyle/>
                    <a:p>
                      <a:pPr indent="0" lvl="0" marL="0" rtl="0" algn="ctr">
                        <a:spcBef>
                          <a:spcPts val="0"/>
                        </a:spcBef>
                        <a:spcAft>
                          <a:spcPts val="0"/>
                        </a:spcAft>
                        <a:buNone/>
                      </a:pPr>
                      <a:r>
                        <a:rPr lang="en" sz="1100"/>
                        <a:t>0.5</a:t>
                      </a:r>
                      <a:endParaRPr sz="1100"/>
                    </a:p>
                  </a:txBody>
                  <a:tcPr marT="63500" marB="63500" marR="63500" marL="63500"/>
                </a:tc>
              </a:tr>
              <a:tr h="327875">
                <a:tc>
                  <a:txBody>
                    <a:bodyPr/>
                    <a:lstStyle/>
                    <a:p>
                      <a:pPr indent="0" lvl="0" marL="0" rtl="0" algn="ctr">
                        <a:spcBef>
                          <a:spcPts val="0"/>
                        </a:spcBef>
                        <a:spcAft>
                          <a:spcPts val="0"/>
                        </a:spcAft>
                        <a:buNone/>
                      </a:pPr>
                      <a:r>
                        <a:rPr b="1" lang="en" sz="1100"/>
                        <a:t>Total</a:t>
                      </a:r>
                      <a:endParaRPr b="1" sz="1100"/>
                    </a:p>
                  </a:txBody>
                  <a:tcPr marT="63500" marB="63500" marR="63500" marL="63500">
                    <a:solidFill>
                      <a:srgbClr val="C9DAF8"/>
                    </a:solidFill>
                  </a:tcPr>
                </a:tc>
                <a:tc>
                  <a:txBody>
                    <a:bodyPr/>
                    <a:lstStyle/>
                    <a:p>
                      <a:pPr indent="0" lvl="0" marL="0" rtl="0" algn="ctr">
                        <a:spcBef>
                          <a:spcPts val="0"/>
                        </a:spcBef>
                        <a:spcAft>
                          <a:spcPts val="0"/>
                        </a:spcAft>
                        <a:buNone/>
                      </a:pPr>
                      <a:r>
                        <a:rPr b="1" lang="en" sz="1100"/>
                        <a:t>100</a:t>
                      </a:r>
                      <a:endParaRPr b="1" sz="1100"/>
                    </a:p>
                  </a:txBody>
                  <a:tcPr marT="63500" marB="63500" marR="63500" marL="63500">
                    <a:solidFill>
                      <a:srgbClr val="FFF2CC"/>
                    </a:solidFill>
                  </a:tcPr>
                </a:tc>
                <a:tc>
                  <a:txBody>
                    <a:bodyPr/>
                    <a:lstStyle/>
                    <a:p>
                      <a:pPr indent="0" lvl="0" marL="0" rtl="0" algn="ctr">
                        <a:spcBef>
                          <a:spcPts val="0"/>
                        </a:spcBef>
                        <a:spcAft>
                          <a:spcPts val="0"/>
                        </a:spcAft>
                        <a:buNone/>
                      </a:pPr>
                      <a:r>
                        <a:t/>
                      </a:r>
                      <a:endParaRPr b="1" sz="1100"/>
                    </a:p>
                  </a:txBody>
                  <a:tcPr marT="63500" marB="63500" marR="63500" marL="63500">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100"/>
                        <a:t>4.25</a:t>
                      </a:r>
                      <a:endParaRPr b="1" sz="1100"/>
                    </a:p>
                  </a:txBody>
                  <a:tcPr marT="63500" marB="63500" marR="63500" marL="63500"/>
                </a:tc>
                <a:tc>
                  <a:txBody>
                    <a:bodyPr/>
                    <a:lstStyle/>
                    <a:p>
                      <a:pPr indent="0" lvl="0" marL="0" rtl="0" algn="ctr">
                        <a:spcBef>
                          <a:spcPts val="0"/>
                        </a:spcBef>
                        <a:spcAft>
                          <a:spcPts val="0"/>
                        </a:spcAft>
                        <a:buNone/>
                      </a:pPr>
                      <a:r>
                        <a:t/>
                      </a:r>
                      <a:endParaRPr b="1" sz="1100"/>
                    </a:p>
                  </a:txBody>
                  <a:tcPr marT="63500" marB="63500" marR="63500" marL="63500">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100"/>
                        <a:t>2.55</a:t>
                      </a:r>
                      <a:endParaRPr b="1" sz="1100"/>
                    </a:p>
                  </a:txBody>
                  <a:tcPr marT="63500" marB="63500" marR="63500" marL="63500"/>
                </a:tc>
                <a:tc>
                  <a:txBody>
                    <a:bodyPr/>
                    <a:lstStyle/>
                    <a:p>
                      <a:pPr indent="0" lvl="0" marL="0" rtl="0" algn="ctr">
                        <a:spcBef>
                          <a:spcPts val="0"/>
                        </a:spcBef>
                        <a:spcAft>
                          <a:spcPts val="0"/>
                        </a:spcAft>
                        <a:buNone/>
                      </a:pPr>
                      <a:r>
                        <a:t/>
                      </a:r>
                      <a:endParaRPr b="1" sz="1100"/>
                    </a:p>
                  </a:txBody>
                  <a:tcPr marT="63500" marB="63500" marR="63500" marL="63500">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100"/>
                        <a:t>2.75</a:t>
                      </a:r>
                      <a:endParaRPr b="1" sz="1100"/>
                    </a:p>
                  </a:txBody>
                  <a:tcPr marT="63500" marB="63500" marR="63500" marL="6350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Final Design </a:t>
            </a:r>
            <a:endParaRPr/>
          </a:p>
        </p:txBody>
      </p:sp>
      <p:sp>
        <p:nvSpPr>
          <p:cNvPr id="167" name="Google Shape;167;p25"/>
          <p:cNvSpPr txBox="1"/>
          <p:nvPr>
            <p:ph idx="1" type="body"/>
          </p:nvPr>
        </p:nvSpPr>
        <p:spPr>
          <a:xfrm>
            <a:off x="311700" y="1225225"/>
            <a:ext cx="3742500" cy="3354000"/>
          </a:xfrm>
          <a:prstGeom prst="rect">
            <a:avLst/>
          </a:prstGeom>
        </p:spPr>
        <p:txBody>
          <a:bodyPr anchorCtr="0" anchor="t" bIns="91425" lIns="91425" spcFirstLastPara="1" rIns="91425" wrap="square" tIns="91425">
            <a:normAutofit lnSpcReduction="20000"/>
          </a:bodyPr>
          <a:lstStyle/>
          <a:p>
            <a:pPr indent="0" lvl="0" marL="457200" rtl="0" algn="l">
              <a:spcBef>
                <a:spcPts val="0"/>
              </a:spcBef>
              <a:spcAft>
                <a:spcPts val="0"/>
              </a:spcAft>
              <a:buNone/>
            </a:pPr>
            <a:r>
              <a:rPr b="1" lang="en"/>
              <a:t>Design 1</a:t>
            </a:r>
            <a:endParaRPr b="1"/>
          </a:p>
          <a:p>
            <a:pPr indent="-342900" lvl="0" marL="457200" rtl="0" algn="l">
              <a:spcBef>
                <a:spcPts val="1200"/>
              </a:spcBef>
              <a:spcAft>
                <a:spcPts val="0"/>
              </a:spcAft>
              <a:buSzPts val="1800"/>
              <a:buChar char="●"/>
            </a:pPr>
            <a:r>
              <a:rPr lang="en"/>
              <a:t>Inexpensive since parts are relatively </a:t>
            </a:r>
            <a:r>
              <a:rPr lang="en"/>
              <a:t>affordable.</a:t>
            </a:r>
            <a:endParaRPr/>
          </a:p>
          <a:p>
            <a:pPr indent="-342900" lvl="0" marL="457200" rtl="0" algn="l">
              <a:spcBef>
                <a:spcPts val="0"/>
              </a:spcBef>
              <a:spcAft>
                <a:spcPts val="0"/>
              </a:spcAft>
              <a:buSzPts val="1800"/>
              <a:buChar char="●"/>
            </a:pPr>
            <a:r>
              <a:rPr lang="en"/>
              <a:t>Parts are easily accessible.</a:t>
            </a:r>
            <a:r>
              <a:rPr lang="en"/>
              <a:t> </a:t>
            </a:r>
            <a:endParaRPr/>
          </a:p>
          <a:p>
            <a:pPr indent="-342900" lvl="0" marL="457200" rtl="0" algn="l">
              <a:spcBef>
                <a:spcPts val="0"/>
              </a:spcBef>
              <a:spcAft>
                <a:spcPts val="0"/>
              </a:spcAft>
              <a:buSzPts val="1800"/>
              <a:buChar char="●"/>
            </a:pPr>
            <a:r>
              <a:rPr lang="en"/>
              <a:t>Allows users to efficiently save energy.</a:t>
            </a:r>
            <a:endParaRPr/>
          </a:p>
          <a:p>
            <a:pPr indent="-342900" lvl="0" marL="457200" rtl="0" algn="l">
              <a:spcBef>
                <a:spcPts val="0"/>
              </a:spcBef>
              <a:spcAft>
                <a:spcPts val="0"/>
              </a:spcAft>
              <a:buSzPts val="1800"/>
              <a:buChar char="●"/>
            </a:pPr>
            <a:r>
              <a:rPr lang="en"/>
              <a:t>Aesthetically pleasing since most components can be hidden.</a:t>
            </a:r>
            <a:endParaRPr/>
          </a:p>
          <a:p>
            <a:pPr indent="-342900" lvl="0" marL="457200" rtl="0" algn="l">
              <a:spcBef>
                <a:spcPts val="0"/>
              </a:spcBef>
              <a:spcAft>
                <a:spcPts val="0"/>
              </a:spcAft>
              <a:buSzPts val="1800"/>
              <a:buChar char="●"/>
            </a:pPr>
            <a:r>
              <a:rPr lang="en"/>
              <a:t>Parts are relatively lightweight.</a:t>
            </a:r>
            <a:endParaRPr/>
          </a:p>
        </p:txBody>
      </p:sp>
      <p:sp>
        <p:nvSpPr>
          <p:cNvPr id="168" name="Google Shape;168;p25"/>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10/6/21</a:t>
            </a:r>
            <a:endParaRPr sz="1000">
              <a:latin typeface="Open Sans"/>
              <a:ea typeface="Open Sans"/>
              <a:cs typeface="Open Sans"/>
              <a:sym typeface="Open Sans"/>
            </a:endParaRPr>
          </a:p>
        </p:txBody>
      </p:sp>
      <p:sp>
        <p:nvSpPr>
          <p:cNvPr id="169" name="Google Shape;169;p25"/>
          <p:cNvSpPr txBox="1"/>
          <p:nvPr>
            <p:ph idx="12" type="sldNum"/>
          </p:nvPr>
        </p:nvSpPr>
        <p:spPr>
          <a:xfrm>
            <a:off x="8248872" y="4663225"/>
            <a:ext cx="7722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rPr b="1" lang="en" sz="1300"/>
              <a:t>Miwa </a:t>
            </a:r>
            <a:fld id="{00000000-1234-1234-1234-123412341234}" type="slidenum">
              <a:rPr b="1" lang="en" sz="1300"/>
              <a:t>‹#›</a:t>
            </a:fld>
            <a:endParaRPr b="1" sz="1300"/>
          </a:p>
        </p:txBody>
      </p:sp>
      <p:pic>
        <p:nvPicPr>
          <p:cNvPr id="170" name="Google Shape;170;p25"/>
          <p:cNvPicPr preferRelativeResize="0"/>
          <p:nvPr/>
        </p:nvPicPr>
        <p:blipFill>
          <a:blip r:embed="rId3">
            <a:alphaModFix/>
          </a:blip>
          <a:stretch>
            <a:fillRect/>
          </a:stretch>
        </p:blipFill>
        <p:spPr>
          <a:xfrm>
            <a:off x="4119600" y="1517550"/>
            <a:ext cx="4958875" cy="2108400"/>
          </a:xfrm>
          <a:prstGeom prst="rect">
            <a:avLst/>
          </a:prstGeom>
          <a:noFill/>
          <a:ln>
            <a:noFill/>
          </a:ln>
        </p:spPr>
      </p:pic>
      <p:sp>
        <p:nvSpPr>
          <p:cNvPr id="171" name="Google Shape;171;p25"/>
          <p:cNvSpPr txBox="1"/>
          <p:nvPr/>
        </p:nvSpPr>
        <p:spPr>
          <a:xfrm>
            <a:off x="5263100" y="3786150"/>
            <a:ext cx="3212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Open Sans"/>
                <a:ea typeface="Open Sans"/>
                <a:cs typeface="Open Sans"/>
                <a:sym typeface="Open Sans"/>
              </a:rPr>
              <a:t>Figure 4: </a:t>
            </a:r>
            <a:r>
              <a:rPr lang="en" sz="1000">
                <a:latin typeface="Open Sans"/>
                <a:ea typeface="Open Sans"/>
                <a:cs typeface="Open Sans"/>
                <a:sym typeface="Open Sans"/>
              </a:rPr>
              <a:t> Visual concept drawing of Design 1.</a:t>
            </a:r>
            <a:endParaRPr sz="100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CAD Model</a:t>
            </a:r>
            <a:endParaRPr/>
          </a:p>
        </p:txBody>
      </p:sp>
      <p:sp>
        <p:nvSpPr>
          <p:cNvPr id="177" name="Google Shape;177;p26"/>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10/6/21</a:t>
            </a:r>
            <a:endParaRPr sz="1000">
              <a:latin typeface="Open Sans"/>
              <a:ea typeface="Open Sans"/>
              <a:cs typeface="Open Sans"/>
              <a:sym typeface="Open Sans"/>
            </a:endParaRPr>
          </a:p>
        </p:txBody>
      </p:sp>
      <p:sp>
        <p:nvSpPr>
          <p:cNvPr id="178" name="Google Shape;178;p26"/>
          <p:cNvSpPr txBox="1"/>
          <p:nvPr>
            <p:ph idx="12" type="sldNum"/>
          </p:nvPr>
        </p:nvSpPr>
        <p:spPr>
          <a:xfrm>
            <a:off x="8139245" y="4663225"/>
            <a:ext cx="8820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rPr b="1" lang="en" sz="1300"/>
              <a:t>Terrell </a:t>
            </a:r>
            <a:fld id="{00000000-1234-1234-1234-123412341234}" type="slidenum">
              <a:rPr b="1" lang="en" sz="1300"/>
              <a:t>‹#›</a:t>
            </a:fld>
            <a:endParaRPr b="1" sz="1300"/>
          </a:p>
        </p:txBody>
      </p:sp>
      <p:pic>
        <p:nvPicPr>
          <p:cNvPr id="179" name="Google Shape;179;p26"/>
          <p:cNvPicPr preferRelativeResize="0"/>
          <p:nvPr/>
        </p:nvPicPr>
        <p:blipFill>
          <a:blip r:embed="rId3">
            <a:alphaModFix/>
          </a:blip>
          <a:stretch>
            <a:fillRect/>
          </a:stretch>
        </p:blipFill>
        <p:spPr>
          <a:xfrm>
            <a:off x="5554150" y="554888"/>
            <a:ext cx="2828451" cy="1665800"/>
          </a:xfrm>
          <a:prstGeom prst="rect">
            <a:avLst/>
          </a:prstGeom>
          <a:noFill/>
          <a:ln>
            <a:noFill/>
          </a:ln>
        </p:spPr>
      </p:pic>
      <p:pic>
        <p:nvPicPr>
          <p:cNvPr id="180" name="Google Shape;180;p26"/>
          <p:cNvPicPr preferRelativeResize="0"/>
          <p:nvPr/>
        </p:nvPicPr>
        <p:blipFill>
          <a:blip r:embed="rId4">
            <a:alphaModFix/>
          </a:blip>
          <a:stretch>
            <a:fillRect/>
          </a:stretch>
        </p:blipFill>
        <p:spPr>
          <a:xfrm>
            <a:off x="473461" y="1147237"/>
            <a:ext cx="1627225" cy="2382500"/>
          </a:xfrm>
          <a:prstGeom prst="rect">
            <a:avLst/>
          </a:prstGeom>
          <a:noFill/>
          <a:ln>
            <a:noFill/>
          </a:ln>
        </p:spPr>
      </p:pic>
      <p:pic>
        <p:nvPicPr>
          <p:cNvPr id="181" name="Google Shape;181;p26"/>
          <p:cNvPicPr preferRelativeResize="0"/>
          <p:nvPr/>
        </p:nvPicPr>
        <p:blipFill>
          <a:blip r:embed="rId5">
            <a:alphaModFix/>
          </a:blip>
          <a:stretch>
            <a:fillRect/>
          </a:stretch>
        </p:blipFill>
        <p:spPr>
          <a:xfrm>
            <a:off x="2325613" y="2631074"/>
            <a:ext cx="1500575" cy="1665800"/>
          </a:xfrm>
          <a:prstGeom prst="rect">
            <a:avLst/>
          </a:prstGeom>
          <a:noFill/>
          <a:ln>
            <a:noFill/>
          </a:ln>
        </p:spPr>
      </p:pic>
      <p:pic>
        <p:nvPicPr>
          <p:cNvPr id="182" name="Google Shape;182;p26"/>
          <p:cNvPicPr preferRelativeResize="0"/>
          <p:nvPr/>
        </p:nvPicPr>
        <p:blipFill>
          <a:blip r:embed="rId6">
            <a:alphaModFix/>
          </a:blip>
          <a:stretch>
            <a:fillRect/>
          </a:stretch>
        </p:blipFill>
        <p:spPr>
          <a:xfrm>
            <a:off x="4127637" y="968775"/>
            <a:ext cx="1098137" cy="2159850"/>
          </a:xfrm>
          <a:prstGeom prst="rect">
            <a:avLst/>
          </a:prstGeom>
          <a:noFill/>
          <a:ln>
            <a:noFill/>
          </a:ln>
        </p:spPr>
      </p:pic>
      <p:pic>
        <p:nvPicPr>
          <p:cNvPr id="183" name="Google Shape;183;p26"/>
          <p:cNvPicPr preferRelativeResize="0"/>
          <p:nvPr/>
        </p:nvPicPr>
        <p:blipFill>
          <a:blip r:embed="rId7">
            <a:alphaModFix/>
          </a:blip>
          <a:stretch>
            <a:fillRect/>
          </a:stretch>
        </p:blipFill>
        <p:spPr>
          <a:xfrm>
            <a:off x="5617888" y="2685215"/>
            <a:ext cx="1950225" cy="1911572"/>
          </a:xfrm>
          <a:prstGeom prst="rect">
            <a:avLst/>
          </a:prstGeom>
          <a:noFill/>
          <a:ln>
            <a:noFill/>
          </a:ln>
        </p:spPr>
      </p:pic>
      <p:sp>
        <p:nvSpPr>
          <p:cNvPr id="184" name="Google Shape;184;p26"/>
          <p:cNvSpPr txBox="1"/>
          <p:nvPr/>
        </p:nvSpPr>
        <p:spPr>
          <a:xfrm>
            <a:off x="311913" y="3440900"/>
            <a:ext cx="195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Figure 5:</a:t>
            </a:r>
            <a:r>
              <a:rPr lang="en">
                <a:latin typeface="Open Sans"/>
                <a:ea typeface="Open Sans"/>
                <a:cs typeface="Open Sans"/>
                <a:sym typeface="Open Sans"/>
              </a:rPr>
              <a:t> Alternator</a:t>
            </a:r>
            <a:endParaRPr>
              <a:latin typeface="Open Sans"/>
              <a:ea typeface="Open Sans"/>
              <a:cs typeface="Open Sans"/>
              <a:sym typeface="Open Sans"/>
            </a:endParaRPr>
          </a:p>
        </p:txBody>
      </p:sp>
      <p:sp>
        <p:nvSpPr>
          <p:cNvPr id="185" name="Google Shape;185;p26"/>
          <p:cNvSpPr txBox="1"/>
          <p:nvPr/>
        </p:nvSpPr>
        <p:spPr>
          <a:xfrm>
            <a:off x="2234925" y="4296875"/>
            <a:ext cx="181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Figure 6:</a:t>
            </a:r>
            <a:r>
              <a:rPr lang="en">
                <a:latin typeface="Open Sans"/>
                <a:ea typeface="Open Sans"/>
                <a:cs typeface="Open Sans"/>
                <a:sym typeface="Open Sans"/>
              </a:rPr>
              <a:t> Converter</a:t>
            </a:r>
            <a:endParaRPr>
              <a:latin typeface="Open Sans"/>
              <a:ea typeface="Open Sans"/>
              <a:cs typeface="Open Sans"/>
              <a:sym typeface="Open Sans"/>
            </a:endParaRPr>
          </a:p>
        </p:txBody>
      </p:sp>
      <p:sp>
        <p:nvSpPr>
          <p:cNvPr id="186" name="Google Shape;186;p26"/>
          <p:cNvSpPr txBox="1"/>
          <p:nvPr/>
        </p:nvSpPr>
        <p:spPr>
          <a:xfrm>
            <a:off x="4051125" y="2848400"/>
            <a:ext cx="1500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Figure 7: </a:t>
            </a:r>
            <a:r>
              <a:rPr lang="en">
                <a:latin typeface="Open Sans"/>
                <a:ea typeface="Open Sans"/>
                <a:cs typeface="Open Sans"/>
                <a:sym typeface="Open Sans"/>
              </a:rPr>
              <a:t>Thermoelectric Generator</a:t>
            </a:r>
            <a:endParaRPr>
              <a:latin typeface="Open Sans"/>
              <a:ea typeface="Open Sans"/>
              <a:cs typeface="Open Sans"/>
              <a:sym typeface="Open Sans"/>
            </a:endParaRPr>
          </a:p>
        </p:txBody>
      </p:sp>
      <p:sp>
        <p:nvSpPr>
          <p:cNvPr id="187" name="Google Shape;187;p26"/>
          <p:cNvSpPr txBox="1"/>
          <p:nvPr/>
        </p:nvSpPr>
        <p:spPr>
          <a:xfrm>
            <a:off x="6024125" y="2096275"/>
            <a:ext cx="240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Figure 8:</a:t>
            </a:r>
            <a:r>
              <a:rPr lang="en">
                <a:latin typeface="Open Sans"/>
                <a:ea typeface="Open Sans"/>
                <a:cs typeface="Open Sans"/>
                <a:sym typeface="Open Sans"/>
              </a:rPr>
              <a:t> Solar Panel</a:t>
            </a:r>
            <a:endParaRPr>
              <a:latin typeface="Open Sans"/>
              <a:ea typeface="Open Sans"/>
              <a:cs typeface="Open Sans"/>
              <a:sym typeface="Open Sans"/>
            </a:endParaRPr>
          </a:p>
        </p:txBody>
      </p:sp>
      <p:sp>
        <p:nvSpPr>
          <p:cNvPr id="188" name="Google Shape;188;p26"/>
          <p:cNvSpPr txBox="1"/>
          <p:nvPr/>
        </p:nvSpPr>
        <p:spPr>
          <a:xfrm>
            <a:off x="5779413" y="4596775"/>
            <a:ext cx="162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Figure 9: </a:t>
            </a:r>
            <a:r>
              <a:rPr lang="en">
                <a:latin typeface="Open Sans"/>
                <a:ea typeface="Open Sans"/>
                <a:cs typeface="Open Sans"/>
                <a:sym typeface="Open Sans"/>
              </a:rPr>
              <a:t>Battery</a:t>
            </a:r>
            <a:endParaRPr>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Budget Planning</a:t>
            </a:r>
            <a:endParaRPr/>
          </a:p>
        </p:txBody>
      </p:sp>
      <p:sp>
        <p:nvSpPr>
          <p:cNvPr id="194" name="Google Shape;194;p27"/>
          <p:cNvSpPr txBox="1"/>
          <p:nvPr>
            <p:ph idx="1" type="body"/>
          </p:nvPr>
        </p:nvSpPr>
        <p:spPr>
          <a:xfrm>
            <a:off x="311700" y="1228225"/>
            <a:ext cx="8520600" cy="37032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lang="en"/>
              <a:t>Budgeting for our final design given that our design is comprised of existing products we see a budget like this: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34327" lvl="0" marL="457200" rtl="0" algn="l">
              <a:spcBef>
                <a:spcPts val="1200"/>
              </a:spcBef>
              <a:spcAft>
                <a:spcPts val="0"/>
              </a:spcAft>
              <a:buSzPct val="100000"/>
              <a:buChar char="●"/>
            </a:pPr>
            <a:r>
              <a:rPr lang="en"/>
              <a:t>Remaining $469.84 will be used for prototyping and contingency as needed.</a:t>
            </a:r>
            <a:endParaRPr/>
          </a:p>
        </p:txBody>
      </p:sp>
      <p:sp>
        <p:nvSpPr>
          <p:cNvPr id="195" name="Google Shape;195;p27"/>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10/6/21</a:t>
            </a:r>
            <a:endParaRPr sz="1000">
              <a:latin typeface="Open Sans"/>
              <a:ea typeface="Open Sans"/>
              <a:cs typeface="Open Sans"/>
              <a:sym typeface="Open Sans"/>
            </a:endParaRPr>
          </a:p>
        </p:txBody>
      </p:sp>
      <p:sp>
        <p:nvSpPr>
          <p:cNvPr id="196" name="Google Shape;196;p27"/>
          <p:cNvSpPr txBox="1"/>
          <p:nvPr>
            <p:ph idx="12" type="sldNum"/>
          </p:nvPr>
        </p:nvSpPr>
        <p:spPr>
          <a:xfrm>
            <a:off x="7773790" y="4663225"/>
            <a:ext cx="12474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b="1" lang="en" sz="1300"/>
              <a:t>Austin </a:t>
            </a:r>
            <a:fld id="{00000000-1234-1234-1234-123412341234}" type="slidenum">
              <a:rPr b="1" lang="en" sz="1300"/>
              <a:t>‹#›</a:t>
            </a:fld>
            <a:endParaRPr b="1" sz="1300"/>
          </a:p>
        </p:txBody>
      </p:sp>
      <p:pic>
        <p:nvPicPr>
          <p:cNvPr id="197" name="Google Shape;197;p27"/>
          <p:cNvPicPr preferRelativeResize="0"/>
          <p:nvPr/>
        </p:nvPicPr>
        <p:blipFill>
          <a:blip r:embed="rId3">
            <a:alphaModFix/>
          </a:blip>
          <a:stretch>
            <a:fillRect/>
          </a:stretch>
        </p:blipFill>
        <p:spPr>
          <a:xfrm>
            <a:off x="1532250" y="2059525"/>
            <a:ext cx="5630025" cy="2128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Questions?</a:t>
            </a:r>
            <a:endParaRPr/>
          </a:p>
        </p:txBody>
      </p:sp>
      <p:sp>
        <p:nvSpPr>
          <p:cNvPr id="203" name="Google Shape;203;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1" lang="en" sz="1300"/>
              <a:t>‹#›</a:t>
            </a:fld>
            <a:endParaRPr b="1" sz="1300"/>
          </a:p>
        </p:txBody>
      </p:sp>
      <p:pic>
        <p:nvPicPr>
          <p:cNvPr id="204" name="Google Shape;204;p28"/>
          <p:cNvPicPr preferRelativeResize="0"/>
          <p:nvPr/>
        </p:nvPicPr>
        <p:blipFill>
          <a:blip r:embed="rId3">
            <a:alphaModFix/>
          </a:blip>
          <a:stretch>
            <a:fillRect/>
          </a:stretch>
        </p:blipFill>
        <p:spPr>
          <a:xfrm>
            <a:off x="5424000" y="3817963"/>
            <a:ext cx="759325" cy="759325"/>
          </a:xfrm>
          <a:prstGeom prst="rect">
            <a:avLst/>
          </a:prstGeom>
          <a:noFill/>
          <a:ln>
            <a:noFill/>
          </a:ln>
        </p:spPr>
      </p:pic>
      <p:sp>
        <p:nvSpPr>
          <p:cNvPr id="205" name="Google Shape;205;p28"/>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10/6/21</a:t>
            </a:r>
            <a:endParaRPr sz="1000">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Works Cited</a:t>
            </a:r>
            <a:endParaRPr/>
          </a:p>
        </p:txBody>
      </p:sp>
      <p:sp>
        <p:nvSpPr>
          <p:cNvPr id="211" name="Google Shape;211;p29"/>
          <p:cNvSpPr txBox="1"/>
          <p:nvPr>
            <p:ph idx="1" type="body"/>
          </p:nvPr>
        </p:nvSpPr>
        <p:spPr>
          <a:xfrm>
            <a:off x="311700" y="1225225"/>
            <a:ext cx="8520600" cy="3354000"/>
          </a:xfrm>
          <a:prstGeom prst="rect">
            <a:avLst/>
          </a:prstGeom>
        </p:spPr>
        <p:txBody>
          <a:bodyPr anchorCtr="0" anchor="t" bIns="91425" lIns="91425" spcFirstLastPara="1" rIns="91425" wrap="square" tIns="91425">
            <a:normAutofit fontScale="70000" lnSpcReduction="10000"/>
          </a:bodyPr>
          <a:lstStyle/>
          <a:p>
            <a:pPr indent="-308610" lvl="0" marL="457200" rtl="0" algn="l">
              <a:spcBef>
                <a:spcPts val="1200"/>
              </a:spcBef>
              <a:spcAft>
                <a:spcPts val="0"/>
              </a:spcAft>
              <a:buSzPct val="163636"/>
              <a:buChar char="●"/>
            </a:pPr>
            <a:r>
              <a:rPr lang="en" sz="1100">
                <a:latin typeface="Arial"/>
                <a:ea typeface="Arial"/>
                <a:cs typeface="Arial"/>
                <a:sym typeface="Arial"/>
              </a:rPr>
              <a:t>[1] “Teg1-12611-8.0,” </a:t>
            </a:r>
            <a:r>
              <a:rPr i="1" lang="en" sz="1100">
                <a:latin typeface="Arial"/>
                <a:ea typeface="Arial"/>
                <a:cs typeface="Arial"/>
                <a:sym typeface="Arial"/>
              </a:rPr>
              <a:t>Thermoelectric Generator</a:t>
            </a:r>
            <a:r>
              <a:rPr lang="en" sz="1100">
                <a:latin typeface="Arial"/>
                <a:ea typeface="Arial"/>
                <a:cs typeface="Arial"/>
                <a:sym typeface="Arial"/>
              </a:rPr>
              <a:t>, 16-Oct-2020. [Online]. Available: https://thermoelectric-generator.com/product/teg1-12611-8-0/. [Accessed: 06-Oct-2021]. </a:t>
            </a:r>
            <a:endParaRPr sz="1100">
              <a:latin typeface="Arial"/>
              <a:ea typeface="Arial"/>
              <a:cs typeface="Arial"/>
              <a:sym typeface="Arial"/>
            </a:endParaRPr>
          </a:p>
          <a:p>
            <a:pPr indent="-308610" lvl="0" marL="457200" rtl="0" algn="l">
              <a:spcBef>
                <a:spcPts val="0"/>
              </a:spcBef>
              <a:spcAft>
                <a:spcPts val="0"/>
              </a:spcAft>
              <a:buSzPct val="163636"/>
              <a:buChar char="●"/>
            </a:pPr>
            <a:r>
              <a:rPr lang="en" sz="1100">
                <a:latin typeface="Arial"/>
                <a:ea typeface="Arial"/>
                <a:cs typeface="Arial"/>
                <a:sym typeface="Arial"/>
              </a:rPr>
              <a:t>[2] “175 watt 12 volt flexible monocrystalline solar panel,” </a:t>
            </a:r>
            <a:r>
              <a:rPr i="1" lang="en" sz="1100">
                <a:latin typeface="Arial"/>
                <a:ea typeface="Arial"/>
                <a:cs typeface="Arial"/>
                <a:sym typeface="Arial"/>
              </a:rPr>
              <a:t>Renogy United States</a:t>
            </a:r>
            <a:r>
              <a:rPr lang="en" sz="1100">
                <a:latin typeface="Arial"/>
                <a:ea typeface="Arial"/>
                <a:cs typeface="Arial"/>
                <a:sym typeface="Arial"/>
              </a:rPr>
              <a:t>. [Online]. Available: https://www.renogy.com/175-watt-12-volt-flexible-monocrystalline-solar-panel/?gclid=CjwKCAjwzOqKBhAWEiwArQGwaGYaQAtejVbiTtvnsaVuMjNCMdnlTya4M8j8jU6RtPOc4rMlrAhJQBoC4q8QAvD_BwE. [Accessed: 06-Oct-2021]. </a:t>
            </a:r>
            <a:endParaRPr sz="1100">
              <a:latin typeface="Arial"/>
              <a:ea typeface="Arial"/>
              <a:cs typeface="Arial"/>
              <a:sym typeface="Arial"/>
            </a:endParaRPr>
          </a:p>
          <a:p>
            <a:pPr indent="-308610" lvl="0" marL="457200" rtl="0" algn="l">
              <a:spcBef>
                <a:spcPts val="0"/>
              </a:spcBef>
              <a:spcAft>
                <a:spcPts val="0"/>
              </a:spcAft>
              <a:buSzPct val="163636"/>
              <a:buChar char="●"/>
            </a:pPr>
            <a:r>
              <a:rPr lang="en" sz="1100">
                <a:latin typeface="Arial"/>
                <a:ea typeface="Arial"/>
                <a:cs typeface="Arial"/>
                <a:sym typeface="Arial"/>
              </a:rPr>
              <a:t>[3] “Bosch Alternator AL218X,” </a:t>
            </a:r>
            <a:r>
              <a:rPr i="1" lang="en" sz="1100">
                <a:latin typeface="Arial"/>
                <a:ea typeface="Arial"/>
                <a:cs typeface="Arial"/>
                <a:sym typeface="Arial"/>
              </a:rPr>
              <a:t>autozone</a:t>
            </a:r>
            <a:r>
              <a:rPr lang="en" sz="1100">
                <a:latin typeface="Arial"/>
                <a:ea typeface="Arial"/>
                <a:cs typeface="Arial"/>
                <a:sym typeface="Arial"/>
              </a:rPr>
              <a:t>. [Online]. Available: https://www.autozone.com/batteries-starting-and-charging/alternator/p/bosch-alternator-al218x/1094811_0_0?cmpid=PLA:US:EN:AD:NL:1000000:STR:816128383&amp;gclid=CjwKCAjwzOqKBhAWEiwArQGwaIYy3dHuDiQnnGcz_Hk7hMSgiuG1DEnBxK-BP0EGKXekGAK7OV-XPhoCGEgQAvD_BwE&amp;gclsrc=aw.ds. [Accessed: 05-Oct-2021]. </a:t>
            </a:r>
            <a:endParaRPr sz="1100">
              <a:latin typeface="Arial"/>
              <a:ea typeface="Arial"/>
              <a:cs typeface="Arial"/>
              <a:sym typeface="Arial"/>
            </a:endParaRPr>
          </a:p>
          <a:p>
            <a:pPr indent="-308610" lvl="0" marL="457200" rtl="0" algn="l">
              <a:spcBef>
                <a:spcPts val="0"/>
              </a:spcBef>
              <a:spcAft>
                <a:spcPts val="0"/>
              </a:spcAft>
              <a:buSzPct val="163636"/>
              <a:buChar char="●"/>
            </a:pPr>
            <a:r>
              <a:rPr lang="en" sz="1100">
                <a:latin typeface="Arial"/>
                <a:ea typeface="Arial"/>
                <a:cs typeface="Arial"/>
                <a:sym typeface="Arial"/>
              </a:rPr>
              <a:t>[4] “Power Bright 2300 Watt Power Inverter,” </a:t>
            </a:r>
            <a:r>
              <a:rPr i="1" lang="en" sz="1100">
                <a:latin typeface="Arial"/>
                <a:ea typeface="Arial"/>
                <a:cs typeface="Arial"/>
                <a:sym typeface="Arial"/>
              </a:rPr>
              <a:t>autozone.com</a:t>
            </a:r>
            <a:r>
              <a:rPr lang="en" sz="1100">
                <a:latin typeface="Arial"/>
                <a:ea typeface="Arial"/>
                <a:cs typeface="Arial"/>
                <a:sym typeface="Arial"/>
              </a:rPr>
              <a:t>. [Online]. Available: https://www.autozone.com/12v-products/power-inverter/p/power-bright-2300-watt-power-inverter/369543_0_0 . [Accessed: 05-Oct-2021]. </a:t>
            </a:r>
            <a:endParaRPr sz="1100">
              <a:latin typeface="Arial"/>
              <a:ea typeface="Arial"/>
              <a:cs typeface="Arial"/>
              <a:sym typeface="Arial"/>
            </a:endParaRPr>
          </a:p>
          <a:p>
            <a:pPr indent="-308610" lvl="0" marL="457200" rtl="0" algn="l">
              <a:spcBef>
                <a:spcPts val="0"/>
              </a:spcBef>
              <a:spcAft>
                <a:spcPts val="0"/>
              </a:spcAft>
              <a:buSzPct val="163636"/>
              <a:buChar char="●"/>
            </a:pPr>
            <a:r>
              <a:rPr lang="en" sz="1100">
                <a:latin typeface="Arial"/>
                <a:ea typeface="Arial"/>
                <a:cs typeface="Arial"/>
                <a:sym typeface="Arial"/>
              </a:rPr>
              <a:t>[5] “Duralast 24MS Group 24 Deep Cycle Marine Starting Battery,” </a:t>
            </a:r>
            <a:r>
              <a:rPr i="1" lang="en" sz="1100">
                <a:latin typeface="Arial"/>
                <a:ea typeface="Arial"/>
                <a:cs typeface="Arial"/>
                <a:sym typeface="Arial"/>
              </a:rPr>
              <a:t>autozone.com</a:t>
            </a:r>
            <a:r>
              <a:rPr lang="en" sz="1100">
                <a:latin typeface="Arial"/>
                <a:ea typeface="Arial"/>
                <a:cs typeface="Arial"/>
                <a:sym typeface="Arial"/>
              </a:rPr>
              <a:t>. [Online]. Available: https://www.autozone.com/miscellaneous-non-automotive/marine-battery/p/duralast-24ms-group-24-deep-cycle-marine-starting-battery/1006724_0_0?cmpid=LIA:US:EN:AD:NL:1000000:DBA:10620994470&amp;gclid=CjwKCAjwzOqKBhAWEiwArQGwaFQRR9BSzPJtjYUg9IN_4Rxve8WwWbJI9rm_FN-IqxJ1MVpim_s48hoCE_gQAvD_BwE&amp;gclsrc=aw.ds . [Accessed: 05-Oct-2021]. </a:t>
            </a:r>
            <a:endParaRPr sz="1100">
              <a:latin typeface="Arial"/>
              <a:ea typeface="Arial"/>
              <a:cs typeface="Arial"/>
              <a:sym typeface="Arial"/>
            </a:endParaRPr>
          </a:p>
          <a:p>
            <a:pPr indent="-313055" lvl="0" marL="457200" rtl="0" algn="l">
              <a:spcBef>
                <a:spcPts val="0"/>
              </a:spcBef>
              <a:spcAft>
                <a:spcPts val="0"/>
              </a:spcAft>
              <a:buSzPct val="169426"/>
              <a:buFont typeface="Arial"/>
              <a:buChar char="●"/>
            </a:pPr>
            <a:r>
              <a:rPr lang="en" sz="1121">
                <a:latin typeface="Arial"/>
                <a:ea typeface="Arial"/>
                <a:cs typeface="Arial"/>
                <a:sym typeface="Arial"/>
              </a:rPr>
              <a:t>[6] “Southwire (by-the-foot) 4 white stranded Cu Simpull THHN wire-20500599,” </a:t>
            </a:r>
            <a:r>
              <a:rPr i="1" lang="en" sz="1121">
                <a:latin typeface="Arial"/>
                <a:ea typeface="Arial"/>
                <a:cs typeface="Arial"/>
                <a:sym typeface="Arial"/>
              </a:rPr>
              <a:t>The Home Depot</a:t>
            </a:r>
            <a:r>
              <a:rPr lang="en" sz="1121">
                <a:latin typeface="Arial"/>
                <a:ea typeface="Arial"/>
                <a:cs typeface="Arial"/>
                <a:sym typeface="Arial"/>
              </a:rPr>
              <a:t>. [Online]. Available: https://www.homedepot.com/p/Southwire-By-the-Foot-4-White-Stranded-CU-SIMpull-THHN-Wire-20500599/204724898. [Accessed: 06-Oct-2021]. </a:t>
            </a:r>
            <a:endParaRPr sz="1121">
              <a:latin typeface="Arial"/>
              <a:ea typeface="Arial"/>
              <a:cs typeface="Arial"/>
              <a:sym typeface="Arial"/>
            </a:endParaRPr>
          </a:p>
          <a:p>
            <a:pPr indent="0" lvl="0" marL="457200" rtl="0" algn="l">
              <a:spcBef>
                <a:spcPts val="1200"/>
              </a:spcBef>
              <a:spcAft>
                <a:spcPts val="0"/>
              </a:spcAft>
              <a:buNone/>
            </a:pPr>
            <a:r>
              <a:t/>
            </a:r>
            <a:endParaRPr sz="1100">
              <a:latin typeface="Arial"/>
              <a:ea typeface="Arial"/>
              <a:cs typeface="Arial"/>
              <a:sym typeface="Arial"/>
            </a:endParaRPr>
          </a:p>
          <a:p>
            <a:pPr indent="0" lvl="0" marL="457200" rtl="0" algn="l">
              <a:spcBef>
                <a:spcPts val="1200"/>
              </a:spcBef>
              <a:spcAft>
                <a:spcPts val="1200"/>
              </a:spcAft>
              <a:buNone/>
            </a:pPr>
            <a:r>
              <a:t/>
            </a:r>
            <a:endParaRPr/>
          </a:p>
        </p:txBody>
      </p:sp>
      <p:sp>
        <p:nvSpPr>
          <p:cNvPr id="212" name="Google Shape;212;p29"/>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10/6/21</a:t>
            </a:r>
            <a:endParaRPr sz="1000">
              <a:latin typeface="Open Sans"/>
              <a:ea typeface="Open Sans"/>
              <a:cs typeface="Open Sans"/>
              <a:sym typeface="Open Sans"/>
            </a:endParaRPr>
          </a:p>
        </p:txBody>
      </p:sp>
      <p:sp>
        <p:nvSpPr>
          <p:cNvPr id="213" name="Google Shape;213;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1" lang="en" sz="1300"/>
              <a:t>‹#›</a:t>
            </a:fld>
            <a:endParaRPr b="1" sz="1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Project Description</a:t>
            </a:r>
            <a:endParaRPr/>
          </a:p>
        </p:txBody>
      </p:sp>
      <p:sp>
        <p:nvSpPr>
          <p:cNvPr id="72" name="Google Shape;72;p14"/>
          <p:cNvSpPr txBox="1"/>
          <p:nvPr>
            <p:ph idx="1" type="body"/>
          </p:nvPr>
        </p:nvSpPr>
        <p:spPr>
          <a:xfrm>
            <a:off x="540950" y="1225225"/>
            <a:ext cx="7799100" cy="3356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Sponsor: </a:t>
            </a:r>
            <a:endParaRPr b="1"/>
          </a:p>
          <a:p>
            <a:pPr indent="-317500" lvl="1" marL="914400" rtl="0" algn="l">
              <a:spcBef>
                <a:spcPts val="0"/>
              </a:spcBef>
              <a:spcAft>
                <a:spcPts val="0"/>
              </a:spcAft>
              <a:buSzPts val="1400"/>
              <a:buChar char="○"/>
            </a:pPr>
            <a:r>
              <a:rPr lang="en"/>
              <a:t>Dr. Hesam Moghaddam</a:t>
            </a:r>
            <a:endParaRPr/>
          </a:p>
          <a:p>
            <a:pPr indent="-342900" lvl="0" marL="457200" rtl="0" algn="l">
              <a:spcBef>
                <a:spcPts val="0"/>
              </a:spcBef>
              <a:spcAft>
                <a:spcPts val="0"/>
              </a:spcAft>
              <a:buSzPts val="1800"/>
              <a:buChar char="●"/>
            </a:pPr>
            <a:r>
              <a:rPr b="1" lang="en"/>
              <a:t>Task:</a:t>
            </a:r>
            <a:endParaRPr b="1"/>
          </a:p>
          <a:p>
            <a:pPr indent="-317500" lvl="1" marL="914400" rtl="0" algn="l">
              <a:spcBef>
                <a:spcPts val="0"/>
              </a:spcBef>
              <a:spcAft>
                <a:spcPts val="0"/>
              </a:spcAft>
              <a:buSzPts val="1400"/>
              <a:buChar char="○"/>
            </a:pPr>
            <a:r>
              <a:rPr lang="en"/>
              <a:t>Design a energy harvesting system that can be added onto an electric vehicle that gathers excess forms of energy to be stored and directed toward the use of another component within the vehicle.</a:t>
            </a:r>
            <a:endParaRPr/>
          </a:p>
          <a:p>
            <a:pPr indent="-342900" lvl="0" marL="457200" rtl="0" algn="l">
              <a:spcBef>
                <a:spcPts val="0"/>
              </a:spcBef>
              <a:spcAft>
                <a:spcPts val="0"/>
              </a:spcAft>
              <a:buSzPts val="1800"/>
              <a:buChar char="●"/>
            </a:pPr>
            <a:r>
              <a:rPr b="1" lang="en"/>
              <a:t>Goal:</a:t>
            </a:r>
            <a:endParaRPr b="1"/>
          </a:p>
          <a:p>
            <a:pPr indent="-317500" lvl="1" marL="914400" rtl="0" algn="l">
              <a:spcBef>
                <a:spcPts val="0"/>
              </a:spcBef>
              <a:spcAft>
                <a:spcPts val="0"/>
              </a:spcAft>
              <a:buSzPts val="1400"/>
              <a:buChar char="○"/>
            </a:pPr>
            <a:r>
              <a:rPr lang="en"/>
              <a:t>Increase performance of vehicle by saving electrical energy that could’ve potentially be lost.</a:t>
            </a:r>
            <a:endParaRPr/>
          </a:p>
        </p:txBody>
      </p:sp>
      <p:sp>
        <p:nvSpPr>
          <p:cNvPr id="73" name="Google Shape;73;p14"/>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10/6/21</a:t>
            </a:r>
            <a:endParaRPr sz="1000">
              <a:latin typeface="Open Sans"/>
              <a:ea typeface="Open Sans"/>
              <a:cs typeface="Open Sans"/>
              <a:sym typeface="Open Sans"/>
            </a:endParaRPr>
          </a:p>
        </p:txBody>
      </p:sp>
      <p:sp>
        <p:nvSpPr>
          <p:cNvPr id="74" name="Google Shape;74;p14"/>
          <p:cNvSpPr txBox="1"/>
          <p:nvPr>
            <p:ph idx="12" type="sldNum"/>
          </p:nvPr>
        </p:nvSpPr>
        <p:spPr>
          <a:xfrm>
            <a:off x="8379070" y="4663225"/>
            <a:ext cx="6420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b="1" lang="en" sz="1300"/>
              <a:t>Terrell </a:t>
            </a:r>
            <a:fld id="{00000000-1234-1234-1234-123412341234}" type="slidenum">
              <a:rPr b="1" lang="en" sz="1300"/>
              <a:t>‹#›</a:t>
            </a:fld>
            <a:endParaRPr b="1" sz="1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Black Box Model</a:t>
            </a:r>
            <a:endParaRPr/>
          </a:p>
        </p:txBody>
      </p:sp>
      <p:sp>
        <p:nvSpPr>
          <p:cNvPr id="80" name="Google Shape;80;p15"/>
          <p:cNvSpPr txBox="1"/>
          <p:nvPr>
            <p:ph idx="12" type="sldNum"/>
          </p:nvPr>
        </p:nvSpPr>
        <p:spPr>
          <a:xfrm>
            <a:off x="8195696" y="4663225"/>
            <a:ext cx="8253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rPr b="1" lang="en" sz="1300"/>
              <a:t>Terrell </a:t>
            </a:r>
            <a:fld id="{00000000-1234-1234-1234-123412341234}" type="slidenum">
              <a:rPr b="1" lang="en" sz="1300"/>
              <a:t>‹#›</a:t>
            </a:fld>
            <a:endParaRPr b="1" sz="1300"/>
          </a:p>
        </p:txBody>
      </p:sp>
      <p:pic>
        <p:nvPicPr>
          <p:cNvPr id="81" name="Google Shape;81;p15"/>
          <p:cNvPicPr preferRelativeResize="0"/>
          <p:nvPr/>
        </p:nvPicPr>
        <p:blipFill>
          <a:blip r:embed="rId3">
            <a:alphaModFix/>
          </a:blip>
          <a:stretch>
            <a:fillRect/>
          </a:stretch>
        </p:blipFill>
        <p:spPr>
          <a:xfrm>
            <a:off x="1536850" y="1088750"/>
            <a:ext cx="5796530" cy="3691474"/>
          </a:xfrm>
          <a:prstGeom prst="rect">
            <a:avLst/>
          </a:prstGeom>
          <a:noFill/>
          <a:ln>
            <a:noFill/>
          </a:ln>
        </p:spPr>
      </p:pic>
      <p:sp>
        <p:nvSpPr>
          <p:cNvPr id="82" name="Google Shape;82;p15"/>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10/6/21</a:t>
            </a:r>
            <a:endParaRPr sz="10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Functional Decomposition Model</a:t>
            </a:r>
            <a:endParaRPr/>
          </a:p>
        </p:txBody>
      </p:sp>
      <p:sp>
        <p:nvSpPr>
          <p:cNvPr id="88" name="Google Shape;88;p16"/>
          <p:cNvSpPr txBox="1"/>
          <p:nvPr>
            <p:ph idx="12" type="sldNum"/>
          </p:nvPr>
        </p:nvSpPr>
        <p:spPr>
          <a:xfrm>
            <a:off x="7947393" y="4663225"/>
            <a:ext cx="1073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b="1" lang="en" sz="1300"/>
              <a:t>Terrell </a:t>
            </a:r>
            <a:fld id="{00000000-1234-1234-1234-123412341234}" type="slidenum">
              <a:rPr b="1" lang="en" sz="1300"/>
              <a:t>‹#›</a:t>
            </a:fld>
            <a:endParaRPr b="1" sz="1300"/>
          </a:p>
        </p:txBody>
      </p:sp>
      <p:sp>
        <p:nvSpPr>
          <p:cNvPr id="89" name="Google Shape;89;p16"/>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10/6/21</a:t>
            </a:r>
            <a:endParaRPr sz="1000">
              <a:latin typeface="Open Sans"/>
              <a:ea typeface="Open Sans"/>
              <a:cs typeface="Open Sans"/>
              <a:sym typeface="Open Sans"/>
            </a:endParaRPr>
          </a:p>
        </p:txBody>
      </p:sp>
      <p:pic>
        <p:nvPicPr>
          <p:cNvPr id="90" name="Google Shape;90;p16"/>
          <p:cNvPicPr preferRelativeResize="0"/>
          <p:nvPr/>
        </p:nvPicPr>
        <p:blipFill>
          <a:blip r:embed="rId3">
            <a:alphaModFix/>
          </a:blip>
          <a:stretch>
            <a:fillRect/>
          </a:stretch>
        </p:blipFill>
        <p:spPr>
          <a:xfrm>
            <a:off x="1059725" y="1147225"/>
            <a:ext cx="6380786" cy="36575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Concept Generation - Morphological Matrix</a:t>
            </a:r>
            <a:endParaRPr/>
          </a:p>
        </p:txBody>
      </p:sp>
      <p:sp>
        <p:nvSpPr>
          <p:cNvPr id="96" name="Google Shape;96;p17"/>
          <p:cNvSpPr txBox="1"/>
          <p:nvPr>
            <p:ph idx="12" type="sldNum"/>
          </p:nvPr>
        </p:nvSpPr>
        <p:spPr>
          <a:xfrm>
            <a:off x="7993993" y="4663225"/>
            <a:ext cx="10272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rPr b="1" lang="en" sz="1300"/>
              <a:t>Austin </a:t>
            </a:r>
            <a:fld id="{00000000-1234-1234-1234-123412341234}" type="slidenum">
              <a:rPr b="1" lang="en" sz="1300"/>
              <a:t>‹#›</a:t>
            </a:fld>
            <a:endParaRPr b="1" sz="1300"/>
          </a:p>
        </p:txBody>
      </p:sp>
      <p:sp>
        <p:nvSpPr>
          <p:cNvPr id="97" name="Google Shape;97;p17"/>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10/6/21</a:t>
            </a:r>
            <a:endParaRPr sz="1000">
              <a:latin typeface="Open Sans"/>
              <a:ea typeface="Open Sans"/>
              <a:cs typeface="Open Sans"/>
              <a:sym typeface="Open Sans"/>
            </a:endParaRPr>
          </a:p>
        </p:txBody>
      </p:sp>
      <p:pic>
        <p:nvPicPr>
          <p:cNvPr id="98" name="Google Shape;98;p17"/>
          <p:cNvPicPr preferRelativeResize="0"/>
          <p:nvPr/>
        </p:nvPicPr>
        <p:blipFill>
          <a:blip r:embed="rId3">
            <a:alphaModFix/>
          </a:blip>
          <a:stretch>
            <a:fillRect/>
          </a:stretch>
        </p:blipFill>
        <p:spPr>
          <a:xfrm>
            <a:off x="835175" y="1107575"/>
            <a:ext cx="7158827" cy="3773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Concept Generation - Design Alternatives</a:t>
            </a:r>
            <a:endParaRPr/>
          </a:p>
        </p:txBody>
      </p:sp>
      <p:sp>
        <p:nvSpPr>
          <p:cNvPr id="104" name="Google Shape;104;p18"/>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Decided each team member would come up with 2-3 forms of energy generation</a:t>
            </a:r>
            <a:endParaRPr/>
          </a:p>
          <a:p>
            <a:pPr indent="-342900" lvl="0" marL="457200" rtl="0" algn="l">
              <a:spcBef>
                <a:spcPts val="0"/>
              </a:spcBef>
              <a:spcAft>
                <a:spcPts val="0"/>
              </a:spcAft>
              <a:buSzPts val="1800"/>
              <a:buChar char="●"/>
            </a:pPr>
            <a:r>
              <a:rPr lang="en"/>
              <a:t>Chose different designs based off of the list that had been created allowing for various </a:t>
            </a:r>
            <a:r>
              <a:rPr lang="en"/>
              <a:t>strengths and weaknesses to be seen with the combinations of different energy harvesting sources</a:t>
            </a:r>
            <a:endParaRPr/>
          </a:p>
          <a:p>
            <a:pPr indent="-342900" lvl="0" marL="457200" rtl="0" algn="l">
              <a:spcBef>
                <a:spcPts val="0"/>
              </a:spcBef>
              <a:spcAft>
                <a:spcPts val="0"/>
              </a:spcAft>
              <a:buSzPts val="1800"/>
              <a:buChar char="●"/>
            </a:pPr>
            <a:r>
              <a:rPr lang="en"/>
              <a:t>Top 3 designs were: Design 1, Design 3, Design 4 </a:t>
            </a:r>
            <a:endParaRPr/>
          </a:p>
          <a:p>
            <a:pPr indent="-342900" lvl="0" marL="457200" rtl="0" algn="l">
              <a:spcBef>
                <a:spcPts val="0"/>
              </a:spcBef>
              <a:spcAft>
                <a:spcPts val="0"/>
              </a:spcAft>
              <a:buSzPts val="1800"/>
              <a:buChar char="●"/>
            </a:pPr>
            <a:r>
              <a:rPr lang="en"/>
              <a:t>Design elements of note: Radio Frequency generator, Vortex induced vibrational piezoelectric device, piezoelectric device </a:t>
            </a:r>
            <a:endParaRPr/>
          </a:p>
          <a:p>
            <a:pPr indent="0" lvl="0" marL="0" rtl="0" algn="l">
              <a:spcBef>
                <a:spcPts val="1200"/>
              </a:spcBef>
              <a:spcAft>
                <a:spcPts val="1200"/>
              </a:spcAft>
              <a:buNone/>
            </a:pPr>
            <a:r>
              <a:t/>
            </a:r>
            <a:endParaRPr/>
          </a:p>
        </p:txBody>
      </p:sp>
      <p:sp>
        <p:nvSpPr>
          <p:cNvPr id="105" name="Google Shape;105;p18"/>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10/6/21</a:t>
            </a:r>
            <a:endParaRPr sz="1000">
              <a:latin typeface="Open Sans"/>
              <a:ea typeface="Open Sans"/>
              <a:cs typeface="Open Sans"/>
              <a:sym typeface="Open Sans"/>
            </a:endParaRPr>
          </a:p>
        </p:txBody>
      </p:sp>
      <p:sp>
        <p:nvSpPr>
          <p:cNvPr id="106" name="Google Shape;106;p18"/>
          <p:cNvSpPr txBox="1"/>
          <p:nvPr>
            <p:ph idx="12" type="sldNum"/>
          </p:nvPr>
        </p:nvSpPr>
        <p:spPr>
          <a:xfrm>
            <a:off x="8241547" y="4663225"/>
            <a:ext cx="779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SzPts val="935"/>
              <a:buNone/>
            </a:pPr>
            <a:r>
              <a:rPr b="1" lang="en" sz="1305"/>
              <a:t>Austin </a:t>
            </a:r>
            <a:fld id="{00000000-1234-1234-1234-123412341234}" type="slidenum">
              <a:rPr b="1" lang="en" sz="1305"/>
              <a:t>‹#›</a:t>
            </a:fld>
            <a:endParaRPr b="1" sz="1305"/>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Design 1</a:t>
            </a:r>
            <a:endParaRPr/>
          </a:p>
        </p:txBody>
      </p:sp>
      <p:sp>
        <p:nvSpPr>
          <p:cNvPr id="112" name="Google Shape;112;p19"/>
          <p:cNvSpPr txBox="1"/>
          <p:nvPr>
            <p:ph idx="1" type="body"/>
          </p:nvPr>
        </p:nvSpPr>
        <p:spPr>
          <a:xfrm>
            <a:off x="311700" y="1225225"/>
            <a:ext cx="38079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Advantages: </a:t>
            </a:r>
            <a:r>
              <a:rPr lang="en"/>
              <a:t>Power generation, ease of material gathering, mechanical component makes repair easier, in the midrange of price</a:t>
            </a:r>
            <a:endParaRPr/>
          </a:p>
          <a:p>
            <a:pPr indent="0" lvl="0" marL="0" rtl="0" algn="l">
              <a:spcBef>
                <a:spcPts val="1200"/>
              </a:spcBef>
              <a:spcAft>
                <a:spcPts val="1200"/>
              </a:spcAft>
              <a:buNone/>
            </a:pPr>
            <a:r>
              <a:rPr b="1" lang="en"/>
              <a:t>Disadvantages:</a:t>
            </a:r>
            <a:r>
              <a:rPr lang="en"/>
              <a:t> Difficult to implement onto vehicle, not the most mechanically sound design</a:t>
            </a:r>
            <a:endParaRPr/>
          </a:p>
        </p:txBody>
      </p:sp>
      <p:sp>
        <p:nvSpPr>
          <p:cNvPr id="113" name="Google Shape;113;p19"/>
          <p:cNvSpPr txBox="1"/>
          <p:nvPr>
            <p:ph idx="12" type="sldNum"/>
          </p:nvPr>
        </p:nvSpPr>
        <p:spPr>
          <a:xfrm>
            <a:off x="8341373" y="4663225"/>
            <a:ext cx="6798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b="1" lang="en" sz="1300"/>
              <a:t>Austin 6</a:t>
            </a:r>
            <a:endParaRPr b="1" sz="1300"/>
          </a:p>
        </p:txBody>
      </p:sp>
      <p:pic>
        <p:nvPicPr>
          <p:cNvPr id="114" name="Google Shape;114;p19"/>
          <p:cNvPicPr preferRelativeResize="0"/>
          <p:nvPr/>
        </p:nvPicPr>
        <p:blipFill>
          <a:blip r:embed="rId3">
            <a:alphaModFix/>
          </a:blip>
          <a:stretch>
            <a:fillRect/>
          </a:stretch>
        </p:blipFill>
        <p:spPr>
          <a:xfrm>
            <a:off x="4119600" y="1517550"/>
            <a:ext cx="4958875" cy="2108400"/>
          </a:xfrm>
          <a:prstGeom prst="rect">
            <a:avLst/>
          </a:prstGeom>
          <a:noFill/>
          <a:ln>
            <a:noFill/>
          </a:ln>
        </p:spPr>
      </p:pic>
      <p:sp>
        <p:nvSpPr>
          <p:cNvPr id="115" name="Google Shape;115;p19"/>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10/6/21</a:t>
            </a:r>
            <a:endParaRPr sz="1000">
              <a:latin typeface="Open Sans"/>
              <a:ea typeface="Open Sans"/>
              <a:cs typeface="Open Sans"/>
              <a:sym typeface="Open Sans"/>
            </a:endParaRPr>
          </a:p>
        </p:txBody>
      </p:sp>
      <p:sp>
        <p:nvSpPr>
          <p:cNvPr id="116" name="Google Shape;116;p19"/>
          <p:cNvSpPr txBox="1"/>
          <p:nvPr/>
        </p:nvSpPr>
        <p:spPr>
          <a:xfrm>
            <a:off x="5263100" y="3786150"/>
            <a:ext cx="3212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Open Sans"/>
                <a:ea typeface="Open Sans"/>
                <a:cs typeface="Open Sans"/>
                <a:sym typeface="Open Sans"/>
              </a:rPr>
              <a:t>Figure 1: </a:t>
            </a:r>
            <a:r>
              <a:rPr lang="en" sz="1000">
                <a:latin typeface="Open Sans"/>
                <a:ea typeface="Open Sans"/>
                <a:cs typeface="Open Sans"/>
                <a:sym typeface="Open Sans"/>
              </a:rPr>
              <a:t> Visual of Design 1 which consists of a </a:t>
            </a:r>
            <a:r>
              <a:rPr lang="en" sz="1100">
                <a:solidFill>
                  <a:schemeClr val="dk1"/>
                </a:solidFill>
              </a:rPr>
              <a:t>thermoelectric generator, alternator, solar film, converter, battery, and powers the headlights</a:t>
            </a:r>
            <a:endParaRPr sz="10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Design 3</a:t>
            </a:r>
            <a:endParaRPr/>
          </a:p>
        </p:txBody>
      </p:sp>
      <p:sp>
        <p:nvSpPr>
          <p:cNvPr id="122" name="Google Shape;122;p20"/>
          <p:cNvSpPr txBox="1"/>
          <p:nvPr>
            <p:ph idx="1" type="body"/>
          </p:nvPr>
        </p:nvSpPr>
        <p:spPr>
          <a:xfrm>
            <a:off x="311700" y="1225225"/>
            <a:ext cx="42603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Advantages</a:t>
            </a:r>
            <a:r>
              <a:rPr lang="en"/>
              <a:t>: Has high energy generation capabilities, </a:t>
            </a:r>
            <a:r>
              <a:rPr lang="en"/>
              <a:t>Design would be easy apply </a:t>
            </a:r>
            <a:endParaRPr/>
          </a:p>
          <a:p>
            <a:pPr indent="0" lvl="0" marL="0" rtl="0" algn="l">
              <a:spcBef>
                <a:spcPts val="1200"/>
              </a:spcBef>
              <a:spcAft>
                <a:spcPts val="1200"/>
              </a:spcAft>
              <a:buNone/>
            </a:pPr>
            <a:r>
              <a:rPr b="1" lang="en"/>
              <a:t>Disadvantages</a:t>
            </a:r>
            <a:r>
              <a:rPr lang="en"/>
              <a:t>: Very difficult to implement without ruining aesthetics, </a:t>
            </a:r>
            <a:r>
              <a:rPr lang="en"/>
              <a:t>Maintenance</a:t>
            </a:r>
            <a:r>
              <a:rPr lang="en"/>
              <a:t> on turbine would be difficult, expensive to implement </a:t>
            </a:r>
            <a:endParaRPr/>
          </a:p>
        </p:txBody>
      </p:sp>
      <p:sp>
        <p:nvSpPr>
          <p:cNvPr id="123" name="Google Shape;123;p20"/>
          <p:cNvSpPr txBox="1"/>
          <p:nvPr>
            <p:ph idx="12" type="sldNum"/>
          </p:nvPr>
        </p:nvSpPr>
        <p:spPr>
          <a:xfrm>
            <a:off x="8107895" y="4749900"/>
            <a:ext cx="913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 sz="1300"/>
              <a:t>Austin 7</a:t>
            </a:r>
            <a:endParaRPr sz="1300"/>
          </a:p>
          <a:p>
            <a:pPr indent="0" lvl="0" marL="0" rtl="0" algn="r">
              <a:spcBef>
                <a:spcPts val="0"/>
              </a:spcBef>
              <a:spcAft>
                <a:spcPts val="0"/>
              </a:spcAft>
              <a:buNone/>
            </a:pPr>
            <a:r>
              <a:t/>
            </a:r>
            <a:endParaRPr sz="1300"/>
          </a:p>
        </p:txBody>
      </p:sp>
      <p:pic>
        <p:nvPicPr>
          <p:cNvPr id="124" name="Google Shape;124;p20"/>
          <p:cNvPicPr preferRelativeResize="0"/>
          <p:nvPr/>
        </p:nvPicPr>
        <p:blipFill rotWithShape="1">
          <a:blip r:embed="rId3">
            <a:alphaModFix/>
          </a:blip>
          <a:srcRect b="0" l="2457" r="2276" t="2865"/>
          <a:stretch/>
        </p:blipFill>
        <p:spPr>
          <a:xfrm>
            <a:off x="4449100" y="1365925"/>
            <a:ext cx="4572002" cy="2051502"/>
          </a:xfrm>
          <a:prstGeom prst="rect">
            <a:avLst/>
          </a:prstGeom>
          <a:noFill/>
          <a:ln>
            <a:noFill/>
          </a:ln>
        </p:spPr>
      </p:pic>
      <p:sp>
        <p:nvSpPr>
          <p:cNvPr id="125" name="Google Shape;125;p20"/>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10/6/21</a:t>
            </a:r>
            <a:endParaRPr sz="1000">
              <a:latin typeface="Open Sans"/>
              <a:ea typeface="Open Sans"/>
              <a:cs typeface="Open Sans"/>
              <a:sym typeface="Open Sans"/>
            </a:endParaRPr>
          </a:p>
        </p:txBody>
      </p:sp>
      <p:sp>
        <p:nvSpPr>
          <p:cNvPr id="126" name="Google Shape;126;p20"/>
          <p:cNvSpPr txBox="1"/>
          <p:nvPr/>
        </p:nvSpPr>
        <p:spPr>
          <a:xfrm>
            <a:off x="5263100" y="3786150"/>
            <a:ext cx="3212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Open Sans"/>
                <a:ea typeface="Open Sans"/>
                <a:cs typeface="Open Sans"/>
                <a:sym typeface="Open Sans"/>
              </a:rPr>
              <a:t>Figure 2: </a:t>
            </a:r>
            <a:r>
              <a:rPr lang="en" sz="1000">
                <a:latin typeface="Open Sans"/>
                <a:ea typeface="Open Sans"/>
                <a:cs typeface="Open Sans"/>
                <a:sym typeface="Open Sans"/>
              </a:rPr>
              <a:t> Visual of Design 3 which consists of a </a:t>
            </a:r>
            <a:r>
              <a:rPr lang="en" sz="1100">
                <a:solidFill>
                  <a:schemeClr val="dk1"/>
                </a:solidFill>
              </a:rPr>
              <a:t>turbine, solar film, thermoelectric generator, converter, supercapacitor, and powers the radio</a:t>
            </a:r>
            <a:endParaRPr sz="100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Design 4 </a:t>
            </a:r>
            <a:endParaRPr/>
          </a:p>
        </p:txBody>
      </p:sp>
      <p:sp>
        <p:nvSpPr>
          <p:cNvPr id="132" name="Google Shape;132;p21"/>
          <p:cNvSpPr txBox="1"/>
          <p:nvPr>
            <p:ph idx="1" type="body"/>
          </p:nvPr>
        </p:nvSpPr>
        <p:spPr>
          <a:xfrm>
            <a:off x="311700" y="1225225"/>
            <a:ext cx="42603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Advantages</a:t>
            </a:r>
            <a:r>
              <a:rPr lang="en"/>
              <a:t>: Power dense design, interesting application of some newer technology, design would allow for simple application of power</a:t>
            </a:r>
            <a:endParaRPr/>
          </a:p>
          <a:p>
            <a:pPr indent="0" lvl="0" marL="0" rtl="0" algn="l">
              <a:spcBef>
                <a:spcPts val="1200"/>
              </a:spcBef>
              <a:spcAft>
                <a:spcPts val="1200"/>
              </a:spcAft>
              <a:buNone/>
            </a:pPr>
            <a:r>
              <a:rPr b="1" lang="en"/>
              <a:t>Disadvantages</a:t>
            </a:r>
            <a:r>
              <a:rPr lang="en"/>
              <a:t>: Expensive design, not all elements are readily available on the market, turbine would be aesthetically challenging </a:t>
            </a:r>
            <a:endParaRPr/>
          </a:p>
        </p:txBody>
      </p:sp>
      <p:sp>
        <p:nvSpPr>
          <p:cNvPr id="133" name="Google Shape;133;p21"/>
          <p:cNvSpPr txBox="1"/>
          <p:nvPr>
            <p:ph idx="12" type="sldNum"/>
          </p:nvPr>
        </p:nvSpPr>
        <p:spPr>
          <a:xfrm>
            <a:off x="8256472" y="4663225"/>
            <a:ext cx="764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b="1" lang="en" sz="1300"/>
              <a:t>Austin 8</a:t>
            </a:r>
            <a:endParaRPr sz="1600"/>
          </a:p>
        </p:txBody>
      </p:sp>
      <p:pic>
        <p:nvPicPr>
          <p:cNvPr id="134" name="Google Shape;134;p21"/>
          <p:cNvPicPr preferRelativeResize="0"/>
          <p:nvPr/>
        </p:nvPicPr>
        <p:blipFill>
          <a:blip r:embed="rId3">
            <a:alphaModFix/>
          </a:blip>
          <a:stretch>
            <a:fillRect/>
          </a:stretch>
        </p:blipFill>
        <p:spPr>
          <a:xfrm>
            <a:off x="4468600" y="1330101"/>
            <a:ext cx="4441525" cy="2584750"/>
          </a:xfrm>
          <a:prstGeom prst="rect">
            <a:avLst/>
          </a:prstGeom>
          <a:noFill/>
          <a:ln>
            <a:noFill/>
          </a:ln>
        </p:spPr>
      </p:pic>
      <p:sp>
        <p:nvSpPr>
          <p:cNvPr id="135" name="Google Shape;135;p21"/>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10/6/21</a:t>
            </a:r>
            <a:endParaRPr sz="1000">
              <a:latin typeface="Open Sans"/>
              <a:ea typeface="Open Sans"/>
              <a:cs typeface="Open Sans"/>
              <a:sym typeface="Open Sans"/>
            </a:endParaRPr>
          </a:p>
        </p:txBody>
      </p:sp>
      <p:sp>
        <p:nvSpPr>
          <p:cNvPr id="136" name="Google Shape;136;p21"/>
          <p:cNvSpPr txBox="1"/>
          <p:nvPr/>
        </p:nvSpPr>
        <p:spPr>
          <a:xfrm>
            <a:off x="5263100" y="3950488"/>
            <a:ext cx="3212400" cy="8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Open Sans"/>
                <a:ea typeface="Open Sans"/>
                <a:cs typeface="Open Sans"/>
                <a:sym typeface="Open Sans"/>
              </a:rPr>
              <a:t>Figure 3: </a:t>
            </a:r>
            <a:r>
              <a:rPr lang="en" sz="1000">
                <a:latin typeface="Open Sans"/>
                <a:ea typeface="Open Sans"/>
                <a:cs typeface="Open Sans"/>
                <a:sym typeface="Open Sans"/>
              </a:rPr>
              <a:t> Visual of Design 3 which consists of a </a:t>
            </a:r>
            <a:r>
              <a:rPr lang="en" sz="1100">
                <a:solidFill>
                  <a:schemeClr val="dk1"/>
                </a:solidFill>
              </a:rPr>
              <a:t>regenerative shock absorbers, turbine, thermoelectric gen., converter, battery, and powers the radio</a:t>
            </a:r>
            <a:endParaRPr sz="100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